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337" r:id="rId3"/>
    <p:sldId id="343" r:id="rId4"/>
    <p:sldId id="339" r:id="rId5"/>
    <p:sldId id="338" r:id="rId6"/>
    <p:sldId id="342" r:id="rId7"/>
    <p:sldId id="340" r:id="rId8"/>
    <p:sldId id="350" r:id="rId9"/>
    <p:sldId id="344" r:id="rId10"/>
    <p:sldId id="345" r:id="rId11"/>
    <p:sldId id="346" r:id="rId12"/>
    <p:sldId id="351" r:id="rId13"/>
    <p:sldId id="348" r:id="rId14"/>
    <p:sldId id="349" r:id="rId15"/>
    <p:sldId id="352" r:id="rId16"/>
    <p:sldId id="353" r:id="rId17"/>
    <p:sldId id="354" r:id="rId18"/>
    <p:sldId id="355" r:id="rId19"/>
    <p:sldId id="323" r:id="rId20"/>
    <p:sldId id="356" r:id="rId21"/>
    <p:sldId id="357" r:id="rId22"/>
    <p:sldId id="359" r:id="rId23"/>
    <p:sldId id="358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72" r:id="rId36"/>
    <p:sldId id="373" r:id="rId37"/>
    <p:sldId id="375" r:id="rId38"/>
    <p:sldId id="376" r:id="rId39"/>
    <p:sldId id="374" r:id="rId40"/>
    <p:sldId id="377" r:id="rId41"/>
    <p:sldId id="378" r:id="rId42"/>
    <p:sldId id="379" r:id="rId43"/>
    <p:sldId id="381" r:id="rId44"/>
    <p:sldId id="380" r:id="rId45"/>
    <p:sldId id="382" r:id="rId46"/>
    <p:sldId id="383" r:id="rId47"/>
    <p:sldId id="402" r:id="rId48"/>
    <p:sldId id="404" r:id="rId49"/>
    <p:sldId id="403" r:id="rId50"/>
    <p:sldId id="405" r:id="rId51"/>
    <p:sldId id="406" r:id="rId52"/>
    <p:sldId id="408" r:id="rId53"/>
    <p:sldId id="407" r:id="rId54"/>
    <p:sldId id="401" r:id="rId55"/>
    <p:sldId id="384" r:id="rId56"/>
    <p:sldId id="385" r:id="rId57"/>
    <p:sldId id="397" r:id="rId58"/>
    <p:sldId id="398" r:id="rId59"/>
    <p:sldId id="387" r:id="rId60"/>
    <p:sldId id="388" r:id="rId61"/>
    <p:sldId id="389" r:id="rId62"/>
    <p:sldId id="395" r:id="rId63"/>
    <p:sldId id="399" r:id="rId64"/>
    <p:sldId id="396" r:id="rId65"/>
    <p:sldId id="400" r:id="rId66"/>
  </p:sldIdLst>
  <p:sldSz cx="9144000" cy="6858000" type="screen4x3"/>
  <p:notesSz cx="9928225" cy="6797675"/>
  <p:embeddedFontLst>
    <p:embeddedFont>
      <p:font typeface="Trebuchet MS" panose="020B0603020202020204" pitchFamily="34" charset="0"/>
      <p:regular r:id="rId69"/>
      <p:bold r:id="rId70"/>
      <p:italic r:id="rId71"/>
      <p:boldItalic r:id="rId72"/>
    </p:embeddedFont>
    <p:embeddedFont>
      <p:font typeface="Tahoma" panose="020B0604030504040204" pitchFamily="34" charset="0"/>
      <p:regular r:id="rId73"/>
      <p:bold r:id="rId74"/>
    </p:embeddedFont>
    <p:embeddedFont>
      <p:font typeface="Verdana" panose="020B0604030504040204" pitchFamily="34" charset="0"/>
      <p:regular r:id="rId75"/>
      <p:bold r:id="rId76"/>
      <p:italic r:id="rId77"/>
      <p:boldItalic r:id="rId78"/>
    </p:embeddedFont>
    <p:embeddedFont>
      <p:font typeface="맑은 고딕" panose="020B0503020000020004" pitchFamily="50" charset="-127"/>
      <p:regular r:id="rId79"/>
      <p:bold r:id="rId8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FC54"/>
    <a:srgbClr val="95C03B"/>
    <a:srgbClr val="FF9933"/>
    <a:srgbClr val="F80CCB"/>
    <a:srgbClr val="9999FF"/>
    <a:srgbClr val="FF9966"/>
    <a:srgbClr val="000000"/>
    <a:srgbClr val="4F81BD"/>
    <a:srgbClr val="3E171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70" autoAdjust="0"/>
  </p:normalViewPr>
  <p:slideViewPr>
    <p:cSldViewPr>
      <p:cViewPr>
        <p:scale>
          <a:sx n="100" d="100"/>
          <a:sy n="100" d="100"/>
        </p:scale>
        <p:origin x="-989" y="-5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-1548" y="-84"/>
      </p:cViewPr>
      <p:guideLst>
        <p:guide orient="horz" pos="2142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AE676C-0945-4B95-AD70-24F383F07299}" type="datetimeFigureOut">
              <a:rPr lang="ko-KR" altLang="en-US"/>
              <a:pPr>
                <a:defRPr/>
              </a:pPr>
              <a:t>2019-11-14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DC3639B-8C59-4680-A9E5-0406514FCD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7"/>
            <a:ext cx="4302337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E8B581-1ECF-4080-BC3D-1B7BF96F86B0}" type="datetimeFigureOut">
              <a:rPr lang="ko-KR" altLang="en-US"/>
              <a:pPr>
                <a:defRPr/>
              </a:pPr>
              <a:t>2019-11-14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91" tIns="44846" rIns="89691" bIns="4484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456" y="3229097"/>
            <a:ext cx="7941317" cy="3058557"/>
          </a:xfrm>
          <a:prstGeom prst="rect">
            <a:avLst/>
          </a:prstGeom>
        </p:spPr>
        <p:txBody>
          <a:bodyPr vert="horz" lIns="89691" tIns="44846" rIns="89691" bIns="4484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08"/>
            <a:ext cx="4302337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C41D889-39F3-496C-BB77-49367C449F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18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3786190"/>
            <a:ext cx="8286776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2173289"/>
            <a:ext cx="7772400" cy="1470025"/>
          </a:xfr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r">
              <a:buNone/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58B4-4556-4743-8BB4-F3DDAFBCC6A2}" type="datetimeFigureOut">
              <a:rPr lang="ko-KR" altLang="en-US"/>
              <a:pPr>
                <a:defRPr/>
              </a:pPr>
              <a:t>2019-11-14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7C083-6021-4A18-BB57-516FAD2074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1B1D-33B1-4F60-A372-385B0C3D94EA}" type="datetimeFigureOut">
              <a:rPr lang="ko-KR" altLang="en-US"/>
              <a:pPr>
                <a:defRPr/>
              </a:pPr>
              <a:t>2019-11-14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C23C-992A-4855-B34D-467B3E6F3E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161023" y="6597650"/>
            <a:ext cx="9845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DA25A288-E1E7-4B60-90C9-11FA9CB529DC}" type="datetime5">
              <a:rPr kumimoji="0" lang="ko-KR" altLang="en-US" sz="800" b="0" smtClean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2019/11/14</a:t>
            </a:fld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 | 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7" name="직선 연결선 10"/>
          <p:cNvCxnSpPr/>
          <p:nvPr userDrawn="1"/>
        </p:nvCxnSpPr>
        <p:spPr>
          <a:xfrm>
            <a:off x="0" y="1141178"/>
            <a:ext cx="8286776" cy="1806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>
            <a:off x="0" y="6553994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90" y="203200"/>
            <a:ext cx="82296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i="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i="0" baseline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i="0" baseline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i="0" baseline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5856288"/>
            <a:ext cx="7215188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7215188" y="5856288"/>
            <a:ext cx="1071562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3B66186-C345-40F3-B0E6-ED807A3E68A9}" type="datetimeFigureOut">
              <a:rPr lang="ko-KR" altLang="en-US"/>
              <a:pPr>
                <a:defRPr/>
              </a:pPr>
              <a:t>2019-11-14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3BFDCA-C708-4CB5-B499-82A723B533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D0440-DE04-4EFC-9EDB-64F0C3179711}" type="datetimeFigureOut">
              <a:rPr lang="ko-KR" altLang="en-US"/>
              <a:pPr>
                <a:defRPr/>
              </a:pPr>
              <a:t>2019-11-14</a:t>
            </a:fld>
            <a:endParaRPr lang="ko-KR" altLang="en-US"/>
          </a:p>
        </p:txBody>
      </p:sp>
      <p:sp>
        <p:nvSpPr>
          <p:cNvPr id="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4B269-25C7-4ECB-A861-F2B1C1C088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5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BFD-B376-4BE0-A089-6777551E6716}" type="datetimeFigureOut">
              <a:rPr lang="ko-KR" altLang="en-US"/>
              <a:pPr>
                <a:defRPr/>
              </a:pPr>
              <a:t>2019-11-14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C578-D208-41DB-AC4F-421BA7F5EA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7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07C0-847B-4FDF-8686-86A04F0BD0BF}" type="datetimeFigureOut">
              <a:rPr lang="ko-KR" altLang="en-US"/>
              <a:pPr>
                <a:defRPr/>
              </a:pPr>
              <a:t>2019-11-14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6173A-9E67-4F10-A90E-D0F56B8635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5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0F10-796F-4B6C-B332-92E6A0F1927D}" type="datetimeFigureOut">
              <a:rPr lang="ko-KR" altLang="en-US"/>
              <a:pPr>
                <a:defRPr/>
              </a:pPr>
              <a:t>2019-11-14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E45-124B-41DA-95C5-DE6D4046DC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F7CDF-9DBC-491F-940F-B93966F8AD7A}" type="datetimeFigureOut">
              <a:rPr lang="ko-KR" altLang="en-US"/>
              <a:pPr>
                <a:defRPr/>
              </a:pPr>
              <a:t>2019-11-14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2FD05-D9F9-469B-916C-348062B937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0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488D-AA92-4D0B-BACE-8B22F117F6AD}" type="datetimeFigureOut">
              <a:rPr lang="ko-KR" altLang="en-US"/>
              <a:pPr>
                <a:defRPr/>
              </a:pPr>
              <a:t>2019-11-14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B2EA-9BDC-41EC-822E-3ED1EEF8E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9CAD28-8B58-4583-9FE9-A49F51CFB5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325755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미니 탱크슈팅게임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 정</a:t>
            </a:r>
          </a:p>
        </p:txBody>
      </p:sp>
    </p:spTree>
    <p:extLst>
      <p:ext uri="{BB962C8B-B14F-4D97-AF65-F5344CB8AC3E}">
        <p14:creationId xmlns:p14="http://schemas.microsoft.com/office/powerpoint/2010/main" val="320140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포탑</a:t>
            </a:r>
            <a:r>
              <a:rPr lang="en-US" altLang="ko-KR" dirty="0"/>
              <a:t>(turret)</a:t>
            </a:r>
            <a:r>
              <a:rPr lang="ko-KR" altLang="en-US" dirty="0"/>
              <a:t>은 탱크와 별개로 회전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Input Manager </a:t>
            </a:r>
            <a:r>
              <a:rPr lang="ko-KR" altLang="en-US" dirty="0"/>
              <a:t>에서 키를 설정</a:t>
            </a:r>
            <a:r>
              <a:rPr lang="en-US" altLang="ko-KR" dirty="0"/>
              <a:t>, ‘Q’ </a:t>
            </a:r>
            <a:r>
              <a:rPr lang="ko-KR" altLang="en-US" dirty="0"/>
              <a:t>와 </a:t>
            </a:r>
            <a:r>
              <a:rPr lang="en-US" altLang="ko-KR" dirty="0"/>
              <a:t>‘E’</a:t>
            </a:r>
          </a:p>
          <a:p>
            <a:pPr lvl="1"/>
            <a:r>
              <a:rPr lang="ko-KR" altLang="en-US" dirty="0"/>
              <a:t>사용하지</a:t>
            </a:r>
            <a:r>
              <a:rPr lang="en-US" altLang="ko-KR" dirty="0"/>
              <a:t> </a:t>
            </a:r>
            <a:r>
              <a:rPr lang="ko-KR" altLang="en-US" dirty="0"/>
              <a:t>않을 듯한 설정 중에서 아무거나 선택하여 변경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포탑</a:t>
            </a:r>
            <a:r>
              <a:rPr lang="en-US" altLang="ko-KR" dirty="0"/>
              <a:t> </a:t>
            </a:r>
            <a:r>
              <a:rPr lang="ko-KR" altLang="en-US" dirty="0"/>
              <a:t>회전키 정의</a:t>
            </a:r>
          </a:p>
        </p:txBody>
      </p:sp>
    </p:spTree>
    <p:extLst>
      <p:ext uri="{BB962C8B-B14F-4D97-AF65-F5344CB8AC3E}">
        <p14:creationId xmlns:p14="http://schemas.microsoft.com/office/powerpoint/2010/main" val="4068954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Input Manager </a:t>
            </a:r>
            <a:r>
              <a:rPr lang="ko-KR" altLang="en-US" dirty="0"/>
              <a:t>설정 변경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101000"/>
              </p:ext>
            </p:extLst>
          </p:nvPr>
        </p:nvGraphicFramePr>
        <p:xfrm>
          <a:off x="644814" y="1700808"/>
          <a:ext cx="7824192" cy="441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9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1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의미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TurretRotation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GetAxis</a:t>
                      </a:r>
                      <a:r>
                        <a:rPr lang="en-US" altLang="ko-KR" dirty="0"/>
                        <a:t> ()</a:t>
                      </a:r>
                      <a:r>
                        <a:rPr lang="ko-KR" altLang="en-US" dirty="0"/>
                        <a:t>에 넣을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Alt Negative</a:t>
                      </a:r>
                      <a:r>
                        <a:rPr lang="en-US" altLang="ko-KR" baseline="0" dirty="0"/>
                        <a:t> Button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q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설정할 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Alt Positive Button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설정할 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Gravity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입력을 중지했을 때 중립으로 돌아가는데 걸리는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Dead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0.001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값보다 작으면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입력을 무시하고 중립으로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Sensitivity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또는 음의 방향으로 이동할 속도 지정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Snap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체크</a:t>
                      </a:r>
                      <a:r>
                        <a:rPr lang="en-US" altLang="ko-KR" dirty="0"/>
                        <a:t> (</a:t>
                      </a:r>
                      <a:r>
                        <a:rPr lang="en-US" altLang="ko-KR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양과 음의 방향 버튼을 동시에 눌렀을 때 중립으로 처리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Type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Key or Mouse Button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입력장치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422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포탑</a:t>
            </a:r>
            <a:r>
              <a:rPr lang="ko-KR" altLang="en-US" dirty="0"/>
              <a:t> 회전 스크립트 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A8B98D-9222-4FB7-A291-B8DBB6116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94" y="1988840"/>
            <a:ext cx="8802612" cy="288032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94572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포탄 발사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71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lvl="3"/>
            <a:endParaRPr lang="en-US" altLang="ko-KR" dirty="0"/>
          </a:p>
          <a:p>
            <a:endParaRPr lang="en-US" altLang="ko-KR"/>
          </a:p>
          <a:p>
            <a:r>
              <a:rPr lang="ko-KR" altLang="en-US"/>
              <a:t>만들어진 </a:t>
            </a:r>
            <a:r>
              <a:rPr lang="en-US" altLang="ko-KR" dirty="0"/>
              <a:t>bullet</a:t>
            </a:r>
            <a:r>
              <a:rPr lang="ko-KR" altLang="en-US" dirty="0"/>
              <a:t>을 </a:t>
            </a:r>
            <a:r>
              <a:rPr lang="ko-KR" altLang="en-US" dirty="0" err="1"/>
              <a:t>프리팹으로</a:t>
            </a:r>
            <a:r>
              <a:rPr lang="ko-KR" altLang="en-US" dirty="0"/>
              <a:t> 변환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스크립트에서 </a:t>
            </a:r>
            <a:r>
              <a:rPr lang="ko-KR" altLang="en-US" dirty="0" err="1"/>
              <a:t>프리팹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r>
              <a:rPr lang="en-US" altLang="ko-KR" dirty="0"/>
              <a:t>Instantiate (&lt;</a:t>
            </a:r>
            <a:r>
              <a:rPr lang="ko-KR" altLang="en-US" dirty="0" err="1"/>
              <a:t>프리팹</a:t>
            </a:r>
            <a:r>
              <a:rPr lang="en-US" altLang="ko-KR" dirty="0"/>
              <a:t>&gt;, &lt;</a:t>
            </a:r>
            <a:r>
              <a:rPr lang="ko-KR" altLang="en-US" dirty="0"/>
              <a:t>위치</a:t>
            </a:r>
            <a:r>
              <a:rPr lang="en-US" altLang="ko-KR" dirty="0"/>
              <a:t>&gt;, &lt;</a:t>
            </a:r>
            <a:r>
              <a:rPr lang="ko-KR" altLang="en-US" dirty="0"/>
              <a:t>각도</a:t>
            </a:r>
            <a:r>
              <a:rPr lang="en-US" altLang="ko-KR" dirty="0"/>
              <a:t>&gt;)</a:t>
            </a:r>
          </a:p>
          <a:p>
            <a:pPr lvl="1"/>
            <a:r>
              <a:rPr lang="ko-KR" altLang="en-US" dirty="0" err="1"/>
              <a:t>프리팹은</a:t>
            </a:r>
            <a:r>
              <a:rPr lang="ko-KR" altLang="en-US" dirty="0"/>
              <a:t> 보통 </a:t>
            </a:r>
            <a:r>
              <a:rPr lang="en-US" altLang="ko-KR" dirty="0"/>
              <a:t>Transform </a:t>
            </a:r>
            <a:r>
              <a:rPr lang="ko-KR" altLang="en-US" dirty="0"/>
              <a:t>타입으로 변수 선언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포탄 </a:t>
            </a:r>
            <a:r>
              <a:rPr lang="ko-KR" altLang="en-US" dirty="0" err="1"/>
              <a:t>프리팹</a:t>
            </a:r>
            <a:r>
              <a:rPr lang="ko-KR" altLang="en-US" dirty="0"/>
              <a:t> 생성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818786"/>
              </p:ext>
            </p:extLst>
          </p:nvPr>
        </p:nvGraphicFramePr>
        <p:xfrm>
          <a:off x="2378233" y="1452384"/>
          <a:ext cx="438753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1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오브젝트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Sphere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bullet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(0.2, 0.2, 0.2)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Rigidbody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621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3B6BBD-4B68-4143-AE1C-150323F8A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8784976" cy="5767574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포탄 발사 스크립트 작성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39952" y="5517232"/>
            <a:ext cx="3406702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포탄을 </a:t>
            </a:r>
            <a:r>
              <a:rPr lang="ko-KR" altLang="en-US" sz="11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포탑</a:t>
            </a:r>
            <a:r>
              <a:rPr lang="ko-KR" altLang="en-US" sz="1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 위치에서 </a:t>
            </a:r>
            <a:r>
              <a:rPr lang="ko-KR" altLang="en-US" sz="11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포탑이</a:t>
            </a:r>
            <a:r>
              <a:rPr lang="ko-KR" altLang="en-US" sz="1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 향하는 방향으로 생성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4008" y="6047710"/>
            <a:ext cx="2520242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포탄을 </a:t>
            </a:r>
            <a:r>
              <a:rPr lang="ko-KR" altLang="en-US" sz="11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포탑의</a:t>
            </a:r>
            <a:r>
              <a:rPr lang="ko-KR" altLang="en-US" sz="1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 정면 방향으로 발사</a:t>
            </a:r>
            <a:r>
              <a:rPr lang="en-US" altLang="ko-KR" sz="1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???</a:t>
            </a:r>
            <a:endParaRPr lang="ko-KR" altLang="en-US" sz="11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28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Spawn Point</a:t>
            </a:r>
          </a:p>
          <a:p>
            <a:pPr lvl="1"/>
            <a:r>
              <a:rPr lang="ko-KR" altLang="en-US" dirty="0"/>
              <a:t>오브젝트</a:t>
            </a:r>
            <a:r>
              <a:rPr lang="en-US" altLang="ko-KR" dirty="0"/>
              <a:t> (</a:t>
            </a:r>
            <a:r>
              <a:rPr lang="ko-KR" altLang="en-US" dirty="0"/>
              <a:t>대개 </a:t>
            </a:r>
            <a:r>
              <a:rPr lang="ko-KR" altLang="en-US" dirty="0" err="1"/>
              <a:t>프리팹</a:t>
            </a:r>
            <a:r>
              <a:rPr lang="en-US" altLang="ko-KR" dirty="0"/>
              <a:t>)</a:t>
            </a:r>
            <a:r>
              <a:rPr lang="ko-KR" altLang="en-US" dirty="0"/>
              <a:t>가 등장하는 위치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Spawn Point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Empty Object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2"/>
            <a:r>
              <a:rPr lang="ko-KR" altLang="en-US" dirty="0"/>
              <a:t>이름은 </a:t>
            </a:r>
            <a:r>
              <a:rPr lang="en-US" altLang="ko-KR" dirty="0" err="1"/>
              <a:t>sp_bullet</a:t>
            </a:r>
            <a:endParaRPr lang="en-US" altLang="ko-KR" dirty="0"/>
          </a:p>
          <a:p>
            <a:pPr lvl="1"/>
            <a:r>
              <a:rPr lang="ko-KR" altLang="en-US" dirty="0"/>
              <a:t>탱크의 </a:t>
            </a:r>
            <a:r>
              <a:rPr lang="en-US" altLang="ko-KR" dirty="0"/>
              <a:t>barrel </a:t>
            </a:r>
            <a:r>
              <a:rPr lang="ko-KR" altLang="en-US" dirty="0"/>
              <a:t>맨 앞에 배치</a:t>
            </a:r>
            <a:endParaRPr lang="en-US" altLang="ko-KR" dirty="0"/>
          </a:p>
          <a:p>
            <a:pPr lvl="1"/>
            <a:r>
              <a:rPr lang="en-US" altLang="ko-KR" dirty="0" err="1"/>
              <a:t>sp_bullet</a:t>
            </a:r>
            <a:r>
              <a:rPr lang="ko-KR" altLang="en-US" dirty="0"/>
              <a:t>의 </a:t>
            </a:r>
            <a:r>
              <a:rPr lang="en-US" altLang="ko-KR" dirty="0"/>
              <a:t>rotation</a:t>
            </a:r>
            <a:r>
              <a:rPr lang="ko-KR" altLang="en-US" dirty="0"/>
              <a:t>을 </a:t>
            </a:r>
            <a:r>
              <a:rPr lang="en-US" altLang="ko-KR" dirty="0"/>
              <a:t>barrel</a:t>
            </a:r>
            <a:r>
              <a:rPr lang="ko-KR" altLang="en-US" dirty="0"/>
              <a:t>과 동일하게 설정</a:t>
            </a:r>
            <a:endParaRPr lang="en-US" altLang="ko-KR" dirty="0"/>
          </a:p>
          <a:p>
            <a:pPr lvl="1"/>
            <a:r>
              <a:rPr lang="en-US" altLang="ko-KR" dirty="0" err="1"/>
              <a:t>sp_bullet</a:t>
            </a:r>
            <a:r>
              <a:rPr lang="ko-KR" altLang="en-US" dirty="0"/>
              <a:t>를 </a:t>
            </a:r>
            <a:r>
              <a:rPr lang="en-US" altLang="ko-KR" dirty="0"/>
              <a:t>barrel</a:t>
            </a:r>
            <a:r>
              <a:rPr lang="ko-KR" altLang="en-US" dirty="0"/>
              <a:t>에 드래그하여 계층관계 수립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Spawn Point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801202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Spawn Point </a:t>
            </a:r>
            <a:r>
              <a:rPr lang="ko-KR" altLang="en-US" dirty="0"/>
              <a:t>설정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156" r="46850" b="46647"/>
          <a:stretch/>
        </p:blipFill>
        <p:spPr>
          <a:xfrm>
            <a:off x="179512" y="1849539"/>
            <a:ext cx="8784976" cy="401617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67413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Spawn Point </a:t>
            </a:r>
            <a:r>
              <a:rPr lang="ko-KR" altLang="en-US" dirty="0"/>
              <a:t>기반 포탄 발사 프로그래밍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C25B42-B81A-4ABB-8322-EBB93E28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052736"/>
            <a:ext cx="8784978" cy="5594158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958572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64229-7EC1-48D5-8D2D-D6BEF146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포탄의 궤적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BC0AA8-9830-43EE-B1A5-EBDF55862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포탄 </a:t>
            </a:r>
            <a:r>
              <a:rPr lang="ko-KR" altLang="en-US" dirty="0" err="1"/>
              <a:t>프리팹</a:t>
            </a:r>
            <a:r>
              <a:rPr lang="en-US" altLang="ko-KR" dirty="0"/>
              <a:t> </a:t>
            </a:r>
            <a:r>
              <a:rPr lang="ko-KR" altLang="en-US" dirty="0"/>
              <a:t>선택 후 </a:t>
            </a:r>
            <a:r>
              <a:rPr lang="en-US" altLang="ko-KR" dirty="0"/>
              <a:t>Trail Renderer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[Component] </a:t>
            </a:r>
            <a:r>
              <a:rPr lang="en-US" altLang="ko-KR" dirty="0">
                <a:sym typeface="Wingdings" panose="05000000000000000000" pitchFamily="2" charset="2"/>
              </a:rPr>
              <a:t> [Effects]  [Trail Renderer]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Materials/Element 0: Default-Particle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Time: 10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1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055A9D-3BA4-4E05-8F54-98672289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4077072"/>
            <a:ext cx="3790950" cy="1704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1DE1891F-140C-4B9D-A811-184DFCEDD230}"/>
              </a:ext>
            </a:extLst>
          </p:cNvPr>
          <p:cNvSpPr/>
          <p:nvPr/>
        </p:nvSpPr>
        <p:spPr>
          <a:xfrm>
            <a:off x="6372200" y="5659597"/>
            <a:ext cx="213447" cy="202479"/>
          </a:xfrm>
          <a:prstGeom prst="ellipse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63E14-2ABF-4B8C-A7A5-864F0A6C37C9}"/>
              </a:ext>
            </a:extLst>
          </p:cNvPr>
          <p:cNvSpPr txBox="1"/>
          <p:nvPr/>
        </p:nvSpPr>
        <p:spPr>
          <a:xfrm>
            <a:off x="5327984" y="5790068"/>
            <a:ext cx="2329484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200" b="1" dirty="0" err="1">
                <a:latin typeface="Trebuchet MS" panose="020B0603020202020204" pitchFamily="34" charset="0"/>
                <a:ea typeface="맑은 고딕" panose="020B0503020000020004" pitchFamily="50" charset="-127"/>
              </a:rPr>
              <a:t>더블클릭하여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새 노드 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점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560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기본 공간 구성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탱크 제작 및 이동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 err="1"/>
              <a:t>포탑</a:t>
            </a:r>
            <a:r>
              <a:rPr lang="ko-KR" altLang="en-US" dirty="0"/>
              <a:t> 회전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포탄 발사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장애물 처리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 err="1"/>
              <a:t>파티클</a:t>
            </a:r>
            <a:r>
              <a:rPr lang="ko-KR" altLang="en-US" dirty="0"/>
              <a:t> 다루기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적군의 등장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 err="1"/>
              <a:t>기타등등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359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장애물 처리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711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장애물 배치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프리팹으로</a:t>
            </a:r>
            <a:r>
              <a:rPr lang="ko-KR" altLang="en-US" dirty="0"/>
              <a:t> </a:t>
            </a:r>
            <a:r>
              <a:rPr lang="en-US" altLang="ko-KR" dirty="0"/>
              <a:t>Cube </a:t>
            </a:r>
            <a:r>
              <a:rPr lang="ko-KR" altLang="en-US" dirty="0"/>
              <a:t>형태 생성 후 자유롭게 배치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156" r="53937" b="46647"/>
          <a:stretch/>
        </p:blipFill>
        <p:spPr>
          <a:xfrm>
            <a:off x="892808" y="2132856"/>
            <a:ext cx="7793991" cy="4111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6201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콜라이더</a:t>
            </a:r>
            <a:r>
              <a:rPr lang="en-US" altLang="ko-KR" dirty="0"/>
              <a:t>(Collider)</a:t>
            </a:r>
          </a:p>
          <a:p>
            <a:pPr lvl="1"/>
            <a:r>
              <a:rPr lang="ko-KR" altLang="en-US" dirty="0"/>
              <a:t>연결된 물체의 충돌을 검사하는 도구</a:t>
            </a:r>
            <a:endParaRPr lang="en-US" altLang="ko-KR" dirty="0"/>
          </a:p>
          <a:p>
            <a:pPr lvl="1"/>
            <a:r>
              <a:rPr lang="ko-KR" altLang="en-US" dirty="0"/>
              <a:t>물체의 외형이 아닌 </a:t>
            </a:r>
            <a:r>
              <a:rPr lang="ko-KR" altLang="en-US" dirty="0" err="1"/>
              <a:t>콜라이더의</a:t>
            </a:r>
            <a:r>
              <a:rPr lang="ko-KR" altLang="en-US" dirty="0"/>
              <a:t> 외형에 맞춰 충돌 검사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충돌이벤트 발생 조건</a:t>
            </a:r>
            <a:endParaRPr lang="en-US" altLang="ko-KR" dirty="0"/>
          </a:p>
          <a:p>
            <a:pPr lvl="1"/>
            <a:r>
              <a:rPr lang="ko-KR" altLang="en-US" dirty="0"/>
              <a:t>두 물체가 모두 </a:t>
            </a:r>
            <a:r>
              <a:rPr lang="ko-KR" altLang="en-US" dirty="0" err="1"/>
              <a:t>콜라이더를</a:t>
            </a:r>
            <a:r>
              <a:rPr lang="ko-KR" altLang="en-US" dirty="0"/>
              <a:t> 보유 </a:t>
            </a:r>
            <a:r>
              <a:rPr lang="en-US" altLang="ko-KR" b="1" dirty="0">
                <a:solidFill>
                  <a:srgbClr val="C00000"/>
                </a:solidFill>
              </a:rPr>
              <a:t>AND</a:t>
            </a:r>
          </a:p>
          <a:p>
            <a:pPr lvl="1"/>
            <a:r>
              <a:rPr lang="ko-KR" altLang="en-US" dirty="0"/>
              <a:t>최소한 둘 중 하나는 </a:t>
            </a:r>
            <a:r>
              <a:rPr lang="en-US" altLang="ko-KR" dirty="0"/>
              <a:t>Rigidbody </a:t>
            </a:r>
            <a:r>
              <a:rPr lang="ko-KR" altLang="en-US" dirty="0"/>
              <a:t>컴포넌트를 보유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충돌의 판정</a:t>
            </a:r>
          </a:p>
        </p:txBody>
      </p:sp>
    </p:spTree>
    <p:extLst>
      <p:ext uri="{BB962C8B-B14F-4D97-AF65-F5344CB8AC3E}">
        <p14:creationId xmlns:p14="http://schemas.microsoft.com/office/powerpoint/2010/main" val="623672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트리거</a:t>
            </a:r>
            <a:r>
              <a:rPr lang="en-US" altLang="ko-KR" dirty="0"/>
              <a:t>(Trigger)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포탄 </a:t>
            </a:r>
            <a:r>
              <a:rPr lang="ko-KR" altLang="en-US" dirty="0" err="1"/>
              <a:t>프리팹</a:t>
            </a:r>
            <a:r>
              <a:rPr lang="en-US" altLang="ko-KR" dirty="0"/>
              <a:t>(</a:t>
            </a:r>
            <a:r>
              <a:rPr lang="en-US" altLang="ko-KR" dirty="0" err="1"/>
              <a:t>pf_bullet</a:t>
            </a:r>
            <a:r>
              <a:rPr lang="en-US" altLang="ko-KR" dirty="0"/>
              <a:t>)</a:t>
            </a:r>
            <a:r>
              <a:rPr lang="ko-KR" altLang="en-US" dirty="0"/>
              <a:t> 속성에서 </a:t>
            </a:r>
            <a:r>
              <a:rPr lang="en-US" altLang="ko-KR" dirty="0"/>
              <a:t>‘Is Trigger’ </a:t>
            </a:r>
            <a:r>
              <a:rPr lang="ko-KR" altLang="en-US" dirty="0"/>
              <a:t>체크</a:t>
            </a:r>
            <a:endParaRPr lang="en-US" altLang="ko-KR" dirty="0"/>
          </a:p>
          <a:p>
            <a:pPr lvl="1"/>
            <a:r>
              <a:rPr lang="ko-KR" altLang="en-US" dirty="0"/>
              <a:t>다른 물체와 충돌해도 물리적인 반응을 수행하지 않음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무조건 뚫고 나감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8378" t="22983" b="68759"/>
          <a:stretch/>
        </p:blipFill>
        <p:spPr>
          <a:xfrm>
            <a:off x="939799" y="2804382"/>
            <a:ext cx="7264402" cy="1560722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: 둥근 모서리 4"/>
          <p:cNvSpPr/>
          <p:nvPr/>
        </p:nvSpPr>
        <p:spPr>
          <a:xfrm>
            <a:off x="3611833" y="3128210"/>
            <a:ext cx="270356" cy="260866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OnCollisionEnter</a:t>
            </a:r>
            <a:r>
              <a:rPr lang="en-US" altLang="ko-KR" dirty="0"/>
              <a:t> (Collision)</a:t>
            </a:r>
          </a:p>
          <a:p>
            <a:pPr lvl="1"/>
            <a:r>
              <a:rPr lang="ko-KR" altLang="en-US" dirty="0"/>
              <a:t>충돌</a:t>
            </a:r>
            <a:r>
              <a:rPr lang="en-US" altLang="ko-KR" dirty="0"/>
              <a:t> </a:t>
            </a:r>
            <a:r>
              <a:rPr lang="ko-KR" altLang="en-US" dirty="0"/>
              <a:t>후 유니티</a:t>
            </a:r>
            <a:r>
              <a:rPr lang="en-US" altLang="ko-KR" dirty="0"/>
              <a:t> </a:t>
            </a:r>
            <a:r>
              <a:rPr lang="ko-KR" altLang="en-US" dirty="0"/>
              <a:t>자체적으로 수학</a:t>
            </a:r>
            <a:r>
              <a:rPr lang="en-US" altLang="ko-KR" dirty="0"/>
              <a:t>/</a:t>
            </a:r>
            <a:r>
              <a:rPr lang="ko-KR" altLang="en-US" dirty="0"/>
              <a:t>물리적인 반응을 계산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반사</a:t>
            </a:r>
            <a:r>
              <a:rPr lang="en-US" altLang="ko-KR" dirty="0"/>
              <a:t>, </a:t>
            </a:r>
            <a:r>
              <a:rPr lang="ko-KR" altLang="en-US" dirty="0" err="1"/>
              <a:t>튕겨나감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OnTriggerEnter</a:t>
            </a:r>
            <a:r>
              <a:rPr lang="en-US" altLang="ko-KR" dirty="0"/>
              <a:t> (Collider)</a:t>
            </a:r>
          </a:p>
          <a:p>
            <a:pPr lvl="1"/>
            <a:r>
              <a:rPr lang="ko-KR" altLang="en-US" dirty="0"/>
              <a:t>충돌 후 수학</a:t>
            </a:r>
            <a:r>
              <a:rPr lang="en-US" altLang="ko-KR" dirty="0"/>
              <a:t>/</a:t>
            </a:r>
            <a:r>
              <a:rPr lang="ko-KR" altLang="en-US" dirty="0"/>
              <a:t>물리적인 반응을 계산하지 않음</a:t>
            </a:r>
            <a:endParaRPr lang="en-US" altLang="ko-KR" dirty="0"/>
          </a:p>
          <a:p>
            <a:pPr lvl="1"/>
            <a:r>
              <a:rPr lang="ko-KR" altLang="en-US" dirty="0"/>
              <a:t>충돌물체 중 어느 하나가 </a:t>
            </a:r>
            <a:r>
              <a:rPr lang="en-US" altLang="ko-KR" dirty="0"/>
              <a:t>Trigger </a:t>
            </a:r>
            <a:r>
              <a:rPr lang="ko-KR" altLang="en-US" dirty="0"/>
              <a:t>속성을 가진 경우 발생</a:t>
            </a:r>
            <a:endParaRPr lang="en-US" altLang="ko-KR" dirty="0"/>
          </a:p>
          <a:p>
            <a:pPr lvl="2"/>
            <a:r>
              <a:rPr lang="ko-KR" altLang="en-US" dirty="0"/>
              <a:t>주로 총알이나 화살과 같은 물체들</a:t>
            </a:r>
            <a:endParaRPr lang="en-US" altLang="ko-KR" dirty="0"/>
          </a:p>
          <a:p>
            <a:pPr lvl="3"/>
            <a:r>
              <a:rPr lang="ko-KR" altLang="en-US" dirty="0"/>
              <a:t>많은 게임에서 반사되도록 구현하지 않음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충돌처리 루틴</a:t>
            </a:r>
          </a:p>
        </p:txBody>
      </p:sp>
    </p:spTree>
    <p:extLst>
      <p:ext uri="{BB962C8B-B14F-4D97-AF65-F5344CB8AC3E}">
        <p14:creationId xmlns:p14="http://schemas.microsoft.com/office/powerpoint/2010/main" val="89346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포탄에서 충돌처리 수행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en-US" altLang="ko-KR" dirty="0" err="1"/>
              <a:t>OnTriggerEnter</a:t>
            </a:r>
            <a:r>
              <a:rPr lang="en-US" altLang="ko-KR" dirty="0"/>
              <a:t> ()</a:t>
            </a:r>
          </a:p>
          <a:p>
            <a:pPr lvl="2"/>
            <a:r>
              <a:rPr lang="ko-KR" altLang="en-US" dirty="0"/>
              <a:t>충돌한 상대물체를 </a:t>
            </a:r>
            <a:r>
              <a:rPr lang="en-US" altLang="ko-KR" dirty="0"/>
              <a:t>Collider </a:t>
            </a:r>
            <a:r>
              <a:rPr lang="ko-KR" altLang="en-US" dirty="0"/>
              <a:t>타입의 매개변수로 전달</a:t>
            </a:r>
            <a:endParaRPr lang="en-US" altLang="ko-KR" dirty="0"/>
          </a:p>
          <a:p>
            <a:pPr lvl="1"/>
            <a:r>
              <a:rPr lang="en-US" altLang="ko-KR" dirty="0"/>
              <a:t>Destroy (): </a:t>
            </a:r>
            <a:r>
              <a:rPr lang="ko-KR" altLang="en-US" dirty="0"/>
              <a:t>매개변수의 물체 삭제</a:t>
            </a:r>
            <a:endParaRPr lang="en-US" altLang="ko-KR" dirty="0"/>
          </a:p>
          <a:p>
            <a:pPr lvl="2"/>
            <a:r>
              <a:rPr lang="en-US" altLang="ko-KR" dirty="0"/>
              <a:t>Destroy (float time): </a:t>
            </a:r>
            <a:r>
              <a:rPr lang="ko-KR" altLang="en-US" dirty="0"/>
              <a:t>입력한 매개변수 </a:t>
            </a:r>
            <a:r>
              <a:rPr lang="en-US" altLang="ko-KR" dirty="0"/>
              <a:t>(</a:t>
            </a:r>
            <a:r>
              <a:rPr lang="ko-KR" altLang="en-US" dirty="0"/>
              <a:t>초</a:t>
            </a:r>
            <a:r>
              <a:rPr lang="en-US" altLang="ko-KR" dirty="0"/>
              <a:t>) </a:t>
            </a:r>
            <a:r>
              <a:rPr lang="ko-KR" altLang="en-US" dirty="0"/>
              <a:t>후에 삭제</a:t>
            </a:r>
            <a:endParaRPr lang="en-US" altLang="ko-KR" dirty="0"/>
          </a:p>
          <a:p>
            <a:pPr lvl="1"/>
            <a:r>
              <a:rPr lang="en-US" altLang="ko-KR" dirty="0" err="1"/>
              <a:t>PlayClipAtPoint</a:t>
            </a:r>
            <a:r>
              <a:rPr lang="en-US" altLang="ko-KR" dirty="0"/>
              <a:t> ()</a:t>
            </a:r>
          </a:p>
          <a:p>
            <a:pPr lvl="2"/>
            <a:r>
              <a:rPr lang="ko-KR" altLang="en-US" dirty="0"/>
              <a:t>입체적인 사운드 출력</a:t>
            </a:r>
          </a:p>
          <a:p>
            <a:pPr lvl="3"/>
            <a:r>
              <a:rPr lang="ko-KR" altLang="en-US" dirty="0"/>
              <a:t>가까운 곳과 먼 곳에서 나는 소리의 차이 구현</a:t>
            </a:r>
            <a:r>
              <a:rPr lang="en-US" altLang="ko-KR" dirty="0"/>
              <a:t>(</a:t>
            </a:r>
            <a:r>
              <a:rPr lang="ko-KR" altLang="en-US" dirty="0"/>
              <a:t>도플러 효과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포탄과 장애물의 충돌처리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907AB6-2520-4B89-89FE-1D993EB81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916832"/>
            <a:ext cx="6192688" cy="1820718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68188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일부 장애물만 골라서 제거하도록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인스펙터에서</a:t>
            </a:r>
            <a:r>
              <a:rPr lang="ko-KR" altLang="en-US" dirty="0"/>
              <a:t> 태그 항목의 </a:t>
            </a:r>
            <a:r>
              <a:rPr lang="en-US" altLang="ko-KR" dirty="0"/>
              <a:t>‘Add Tag…’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en-US" altLang="ko-KR" dirty="0"/>
              <a:t>‘Obstacle’ </a:t>
            </a:r>
            <a:r>
              <a:rPr lang="ko-KR" altLang="en-US" dirty="0"/>
              <a:t>설정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장애물의 태그</a:t>
            </a:r>
            <a:r>
              <a:rPr lang="en-US" altLang="ko-KR" dirty="0"/>
              <a:t>(Tag) </a:t>
            </a:r>
            <a:r>
              <a:rPr lang="ko-KR" altLang="en-US" dirty="0"/>
              <a:t>설정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38897" t="7115" r="55051" b="69600"/>
          <a:stretch/>
        </p:blipFill>
        <p:spPr>
          <a:xfrm>
            <a:off x="930127" y="3423511"/>
            <a:ext cx="2329193" cy="252028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모서리가 둥근 직사각형 4"/>
          <p:cNvSpPr/>
          <p:nvPr/>
        </p:nvSpPr>
        <p:spPr>
          <a:xfrm>
            <a:off x="1722215" y="5623675"/>
            <a:ext cx="648072" cy="18601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77719" t="7037" b="81267"/>
          <a:stretch/>
        </p:blipFill>
        <p:spPr>
          <a:xfrm>
            <a:off x="3461866" y="3423510"/>
            <a:ext cx="4278486" cy="126332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모서리가 둥근 직사각형 7"/>
          <p:cNvSpPr/>
          <p:nvPr/>
        </p:nvSpPr>
        <p:spPr>
          <a:xfrm>
            <a:off x="7156265" y="4506713"/>
            <a:ext cx="260312" cy="17693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7"/>
          <p:cNvSpPr/>
          <p:nvPr/>
        </p:nvSpPr>
        <p:spPr>
          <a:xfrm>
            <a:off x="4962575" y="4276054"/>
            <a:ext cx="543112" cy="23065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38880" t="7150" r="55055" b="66800"/>
          <a:stretch/>
        </p:blipFill>
        <p:spPr>
          <a:xfrm>
            <a:off x="930127" y="3423510"/>
            <a:ext cx="2329193" cy="281380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132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태그</a:t>
            </a:r>
            <a:r>
              <a:rPr lang="en-US" altLang="ko-KR" dirty="0"/>
              <a:t> </a:t>
            </a:r>
            <a:r>
              <a:rPr lang="ko-KR" altLang="en-US" dirty="0"/>
              <a:t>기반 장애물 제거 프로그래밍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340CB7-9005-4EB3-98DE-5540B9C45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56792"/>
            <a:ext cx="8784976" cy="443042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37080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ko-KR" altLang="en-US" dirty="0"/>
              <a:t> 다루기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23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endParaRPr lang="en-US" altLang="ko-KR" dirty="0"/>
          </a:p>
          <a:p>
            <a:pPr lvl="1"/>
            <a:r>
              <a:rPr lang="ko-KR" altLang="en-US" dirty="0"/>
              <a:t>화염</a:t>
            </a:r>
            <a:r>
              <a:rPr lang="en-US" altLang="ko-KR" dirty="0"/>
              <a:t>, </a:t>
            </a:r>
            <a:r>
              <a:rPr lang="ko-KR" altLang="en-US" dirty="0"/>
              <a:t>연기</a:t>
            </a:r>
            <a:r>
              <a:rPr lang="en-US" altLang="ko-KR" dirty="0"/>
              <a:t>, </a:t>
            </a:r>
            <a:r>
              <a:rPr lang="ko-KR" altLang="en-US" dirty="0"/>
              <a:t>눈</a:t>
            </a:r>
            <a:r>
              <a:rPr lang="en-US" altLang="ko-KR" dirty="0"/>
              <a:t>, </a:t>
            </a:r>
            <a:r>
              <a:rPr lang="ko-KR" altLang="en-US" dirty="0"/>
              <a:t>비</a:t>
            </a:r>
            <a:r>
              <a:rPr lang="en-US" altLang="ko-KR" dirty="0"/>
              <a:t>, </a:t>
            </a:r>
            <a:r>
              <a:rPr lang="ko-KR" altLang="en-US" dirty="0"/>
              <a:t>안개 등 입자가 세밀한 물질들을 표현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en-US" altLang="ko-KR" dirty="0"/>
              <a:t> </a:t>
            </a:r>
            <a:r>
              <a:rPr lang="ko-KR" altLang="en-US" dirty="0"/>
              <a:t>폭발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0281BB-2B07-4266-8C88-6464FF483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520562"/>
            <a:ext cx="5184576" cy="364474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3587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 공간 구성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516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altLang="ko-KR" dirty="0"/>
              <a:t>Particle System</a:t>
            </a:r>
            <a:r>
              <a:rPr lang="ko-KR" altLang="en-US" dirty="0"/>
              <a:t> 설정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r>
              <a:rPr lang="en-US" altLang="ko-KR" dirty="0"/>
              <a:t>explosion_texture.png </a:t>
            </a:r>
            <a:r>
              <a:rPr lang="ko-KR" altLang="en-US" dirty="0"/>
              <a:t>등록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Empty Object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‘explosion’</a:t>
            </a:r>
          </a:p>
          <a:p>
            <a:pPr lvl="1"/>
            <a:r>
              <a:rPr lang="en-US" altLang="ko-KR" dirty="0"/>
              <a:t>Particle System</a:t>
            </a:r>
            <a:r>
              <a:rPr lang="ko-KR" altLang="en-US" dirty="0"/>
              <a:t>을 자식으로 등록</a:t>
            </a:r>
            <a:endParaRPr lang="en-US" altLang="ko-KR" dirty="0"/>
          </a:p>
          <a:p>
            <a:pPr lvl="1"/>
            <a:r>
              <a:rPr lang="en-US" altLang="ko-KR" dirty="0"/>
              <a:t>Particle System </a:t>
            </a:r>
            <a:r>
              <a:rPr lang="ko-KR" altLang="en-US" dirty="0"/>
              <a:t>수정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33308"/>
            <a:ext cx="1070248" cy="1070248"/>
          </a:xfrm>
          <a:prstGeom prst="rect">
            <a:avLst/>
          </a:prstGeom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77658" t="7038" b="31141"/>
          <a:stretch/>
        </p:blipFill>
        <p:spPr>
          <a:xfrm>
            <a:off x="5508104" y="1196752"/>
            <a:ext cx="3445564" cy="5362853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모서리가 둥근 직사각형 7"/>
          <p:cNvSpPr/>
          <p:nvPr/>
        </p:nvSpPr>
        <p:spPr>
          <a:xfrm>
            <a:off x="6693184" y="2788768"/>
            <a:ext cx="261069" cy="2592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7"/>
          <p:cNvSpPr/>
          <p:nvPr/>
        </p:nvSpPr>
        <p:spPr>
          <a:xfrm>
            <a:off x="6693184" y="3272588"/>
            <a:ext cx="261069" cy="26469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687377" y="4733165"/>
            <a:ext cx="261069" cy="12759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7"/>
          <p:cNvSpPr/>
          <p:nvPr/>
        </p:nvSpPr>
        <p:spPr>
          <a:xfrm>
            <a:off x="5548028" y="4989113"/>
            <a:ext cx="547972" cy="25665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7"/>
          <p:cNvSpPr/>
          <p:nvPr/>
        </p:nvSpPr>
        <p:spPr>
          <a:xfrm>
            <a:off x="5548028" y="5877272"/>
            <a:ext cx="1261846" cy="14653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0627D14-0B3F-4BE0-8007-3709BF68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5233955"/>
            <a:ext cx="4845700" cy="132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30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폭발 효과 </a:t>
            </a:r>
            <a:r>
              <a:rPr lang="en-US" altLang="ko-KR" dirty="0"/>
              <a:t>Material </a:t>
            </a:r>
            <a:r>
              <a:rPr lang="ko-KR" altLang="en-US" dirty="0"/>
              <a:t>생성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5263" t="8664" r="50000" b="58577"/>
          <a:stretch/>
        </p:blipFill>
        <p:spPr>
          <a:xfrm>
            <a:off x="467544" y="1291513"/>
            <a:ext cx="8208912" cy="513223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모서리가 둥근 직사각형 7"/>
          <p:cNvSpPr/>
          <p:nvPr/>
        </p:nvSpPr>
        <p:spPr>
          <a:xfrm>
            <a:off x="7644064" y="2213812"/>
            <a:ext cx="1002632" cy="10186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671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Particle System </a:t>
            </a:r>
            <a:r>
              <a:rPr lang="ko-KR" altLang="en-US" dirty="0"/>
              <a:t>마무리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7982" t="51645" r="1051" b="21696"/>
          <a:stretch/>
        </p:blipFill>
        <p:spPr>
          <a:xfrm>
            <a:off x="1043607" y="1334198"/>
            <a:ext cx="7056786" cy="504686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모서리가 둥근 직사각형 7"/>
          <p:cNvSpPr/>
          <p:nvPr/>
        </p:nvSpPr>
        <p:spPr>
          <a:xfrm>
            <a:off x="3553326" y="2125580"/>
            <a:ext cx="1676399" cy="2807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030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Particle System </a:t>
            </a:r>
            <a:r>
              <a:rPr lang="ko-KR" altLang="en-US" dirty="0"/>
              <a:t>최종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349" r="53947" b="46335"/>
          <a:stretch/>
        </p:blipFill>
        <p:spPr>
          <a:xfrm>
            <a:off x="179511" y="1372736"/>
            <a:ext cx="8784978" cy="496978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83547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폭발 효과 프로그래밍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4F5D5C-CACE-4C45-AB30-2EFE2921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56792"/>
            <a:ext cx="8784976" cy="437893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66601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특정 동작의 카메라 추가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smooth_follow.cs</a:t>
            </a:r>
            <a:endParaRPr lang="en-US" altLang="ko-KR" dirty="0"/>
          </a:p>
          <a:p>
            <a:pPr lvl="1"/>
            <a:r>
              <a:rPr lang="en-US" altLang="ko-KR" dirty="0"/>
              <a:t>Target: </a:t>
            </a:r>
            <a:r>
              <a:rPr lang="ko-KR" altLang="en-US" dirty="0"/>
              <a:t>아군 탱크로 지정</a:t>
            </a:r>
            <a:endParaRPr lang="en-US" altLang="ko-KR" dirty="0"/>
          </a:p>
          <a:p>
            <a:pPr lvl="1"/>
            <a:r>
              <a:rPr lang="en-US" altLang="ko-KR" dirty="0"/>
              <a:t>Target</a:t>
            </a:r>
            <a:r>
              <a:rPr lang="ko-KR" altLang="en-US" dirty="0"/>
              <a:t>의 후방에서 부드럽게 따라다니는 카메라 움직임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4200" r="53937" b="3918"/>
          <a:stretch/>
        </p:blipFill>
        <p:spPr>
          <a:xfrm>
            <a:off x="899592" y="2780928"/>
            <a:ext cx="7039622" cy="36004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72072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적군의 등장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466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아군 탱크를 복제</a:t>
            </a:r>
            <a:r>
              <a:rPr lang="en-US" altLang="ko-KR" dirty="0"/>
              <a:t>(Ctrl + D)</a:t>
            </a:r>
          </a:p>
          <a:p>
            <a:pPr lvl="1"/>
            <a:r>
              <a:rPr lang="ko-KR" altLang="en-US" dirty="0"/>
              <a:t>이름을</a:t>
            </a:r>
            <a:r>
              <a:rPr lang="en-US" altLang="ko-KR" dirty="0"/>
              <a:t> ‘enemy’</a:t>
            </a:r>
            <a:r>
              <a:rPr lang="ko-KR" altLang="en-US" dirty="0"/>
              <a:t>로 변경하고 적당한 곳으로 이동</a:t>
            </a:r>
            <a:endParaRPr lang="en-US" altLang="ko-KR" dirty="0"/>
          </a:p>
          <a:p>
            <a:pPr lvl="1"/>
            <a:r>
              <a:rPr lang="ko-KR" altLang="en-US" dirty="0"/>
              <a:t>적군 탱크의 </a:t>
            </a:r>
            <a:r>
              <a:rPr lang="en-US" altLang="ko-KR" dirty="0"/>
              <a:t>spawn point </a:t>
            </a:r>
            <a:r>
              <a:rPr lang="ko-KR" altLang="en-US" dirty="0"/>
              <a:t>이름을 변경</a:t>
            </a:r>
            <a:endParaRPr lang="en-US" altLang="ko-KR" dirty="0"/>
          </a:p>
          <a:p>
            <a:pPr lvl="2"/>
            <a:r>
              <a:rPr lang="ko-KR" altLang="en-US" dirty="0"/>
              <a:t>적군 탱크에도 아군 탱크와 같은 스크립트가 적용되어 있음</a:t>
            </a:r>
            <a:endParaRPr lang="en-US" altLang="ko-KR" dirty="0"/>
          </a:p>
          <a:p>
            <a:pPr lvl="3"/>
            <a:r>
              <a:rPr lang="en-US" altLang="ko-KR" dirty="0"/>
              <a:t>Find (“</a:t>
            </a:r>
            <a:r>
              <a:rPr lang="en-US" altLang="ko-KR" dirty="0" err="1"/>
              <a:t>sp_bullet</a:t>
            </a:r>
            <a:r>
              <a:rPr lang="en-US" altLang="ko-KR" dirty="0"/>
              <a:t>”); </a:t>
            </a:r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ko-KR" altLang="en-US" dirty="0">
                <a:sym typeface="Wingdings" panose="05000000000000000000" pitchFamily="2" charset="2"/>
              </a:rPr>
              <a:t>이 코드가 문제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Find ()</a:t>
            </a:r>
            <a:r>
              <a:rPr lang="ko-KR" altLang="en-US" dirty="0">
                <a:sym typeface="Wingdings" panose="05000000000000000000" pitchFamily="2" charset="2"/>
              </a:rPr>
              <a:t>는 가장 최근에 생성된 순서대로 물체를 찾음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적군 탱크는 스스로 움직이므로 기존 스크립트 삭제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적군 탱크에 아군 탱크와 다른 색깔 부여</a:t>
            </a:r>
            <a:endParaRPr lang="en-US" altLang="ko-KR" dirty="0"/>
          </a:p>
          <a:p>
            <a:pPr lvl="1"/>
            <a:r>
              <a:rPr lang="en-US" altLang="ko-KR" dirty="0"/>
              <a:t>Scene </a:t>
            </a:r>
            <a:r>
              <a:rPr lang="ko-KR" altLang="en-US" dirty="0"/>
              <a:t>전체를 </a:t>
            </a:r>
            <a:r>
              <a:rPr lang="en-US" altLang="ko-KR" dirty="0"/>
              <a:t>3</a:t>
            </a:r>
            <a:r>
              <a:rPr lang="ko-KR" altLang="en-US" dirty="0"/>
              <a:t>인칭 시점으로 바라보기</a:t>
            </a:r>
            <a:endParaRPr lang="en-US" altLang="ko-KR" dirty="0"/>
          </a:p>
          <a:p>
            <a:pPr lvl="2"/>
            <a:r>
              <a:rPr lang="en-US" altLang="ko-KR" dirty="0" err="1"/>
              <a:t>smooth_follow</a:t>
            </a:r>
            <a:r>
              <a:rPr lang="en-US" altLang="ko-KR" dirty="0"/>
              <a:t> </a:t>
            </a:r>
            <a:r>
              <a:rPr lang="ko-KR" altLang="en-US" dirty="0"/>
              <a:t>스크립트의 체크박스</a:t>
            </a:r>
            <a:r>
              <a:rPr lang="en-US" altLang="ko-KR" dirty="0"/>
              <a:t> </a:t>
            </a:r>
            <a:r>
              <a:rPr lang="ko-KR" altLang="en-US" dirty="0"/>
              <a:t>해제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 탱크 만들기</a:t>
            </a:r>
          </a:p>
        </p:txBody>
      </p:sp>
    </p:spTree>
    <p:extLst>
      <p:ext uri="{BB962C8B-B14F-4D97-AF65-F5344CB8AC3E}">
        <p14:creationId xmlns:p14="http://schemas.microsoft.com/office/powerpoint/2010/main" val="2075811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 탱크 생성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037" r="53937" b="46647"/>
          <a:stretch/>
        </p:blipFill>
        <p:spPr>
          <a:xfrm>
            <a:off x="179512" y="1373269"/>
            <a:ext cx="8784976" cy="49687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94319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적군의 아군 주시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스크립트를 적군 탱크의 </a:t>
            </a:r>
            <a:r>
              <a:rPr lang="ko-KR" altLang="en-US" dirty="0" err="1"/>
              <a:t>포탑</a:t>
            </a:r>
            <a:r>
              <a:rPr lang="en-US" altLang="ko-KR" dirty="0"/>
              <a:t>(turret)</a:t>
            </a:r>
            <a:r>
              <a:rPr lang="ko-KR" altLang="en-US" dirty="0"/>
              <a:t>에 연결</a:t>
            </a:r>
            <a:endParaRPr lang="en-US" altLang="ko-KR" dirty="0"/>
          </a:p>
          <a:p>
            <a:pPr lvl="1"/>
            <a:r>
              <a:rPr lang="ko-KR" altLang="en-US" dirty="0"/>
              <a:t>탱크 자체가 회전하는 것이 아니라 </a:t>
            </a:r>
            <a:r>
              <a:rPr lang="ko-KR" altLang="en-US" dirty="0" err="1"/>
              <a:t>포탑만</a:t>
            </a:r>
            <a:r>
              <a:rPr lang="ko-KR" altLang="en-US" dirty="0"/>
              <a:t> 회전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SerializeField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/>
              <a:t>바로 다음의 </a:t>
            </a:r>
            <a:r>
              <a:rPr lang="en-US" altLang="ko-KR" dirty="0"/>
              <a:t>private </a:t>
            </a:r>
            <a:r>
              <a:rPr lang="ko-KR" altLang="en-US" dirty="0"/>
              <a:t>변수를 </a:t>
            </a:r>
            <a:r>
              <a:rPr lang="ko-KR" altLang="en-US" dirty="0" err="1"/>
              <a:t>인스펙터에</a:t>
            </a:r>
            <a:r>
              <a:rPr lang="ko-KR" altLang="en-US" dirty="0"/>
              <a:t> 보이게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FE4793-F338-42F7-BE47-EB2561645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284984"/>
            <a:ext cx="4176464" cy="3358266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179459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물체 배치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106245"/>
              </p:ext>
            </p:extLst>
          </p:nvPr>
        </p:nvGraphicFramePr>
        <p:xfrm>
          <a:off x="1094400" y="1628800"/>
          <a:ext cx="6152769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4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0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오브젝트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Plane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floor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-0.5, 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6, 1, 6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Cube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body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0, 0, 0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1.5, 1, 4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Sphere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turret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0, 0.75, 0.6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1, 1, 1.7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361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Cylinder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barrel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0, 1.1, 2.6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21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Rotation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80, 0, 0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0.3, 1.5, 0.3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Material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mat_floor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Main Color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튀는 색으로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839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645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적군의 발포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</a:t>
            </a:r>
          </a:p>
          <a:p>
            <a:pPr lvl="1"/>
            <a:r>
              <a:rPr lang="ko-KR" altLang="en-US" dirty="0"/>
              <a:t>매개변수의 값을 함수안에서 직접 바꿀 때 쓰는 키워드</a:t>
            </a:r>
            <a:endParaRPr lang="en-US" altLang="ko-KR" dirty="0"/>
          </a:p>
          <a:p>
            <a:pPr lvl="1"/>
            <a:r>
              <a:rPr lang="en-US" altLang="ko-KR" dirty="0"/>
              <a:t>return parameter; </a:t>
            </a:r>
            <a:r>
              <a:rPr lang="ko-KR" altLang="en-US" dirty="0"/>
              <a:t>와 같은 문법 불필요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이슈</a:t>
            </a:r>
            <a:endParaRPr lang="en-US" altLang="ko-KR" dirty="0"/>
          </a:p>
          <a:p>
            <a:pPr lvl="1"/>
            <a:r>
              <a:rPr lang="ko-KR" altLang="en-US" dirty="0"/>
              <a:t>적군의 탐색 방향이 </a:t>
            </a:r>
            <a:r>
              <a:rPr lang="ko-KR" altLang="en-US" dirty="0" err="1"/>
              <a:t>포탑</a:t>
            </a:r>
            <a:r>
              <a:rPr lang="ko-KR" altLang="en-US" dirty="0"/>
              <a:t> 정면이 아닌 화면상의 정면</a:t>
            </a:r>
            <a:r>
              <a:rPr lang="en-US" altLang="ko-KR" dirty="0"/>
              <a:t>(Z</a:t>
            </a:r>
            <a:r>
              <a:rPr lang="ko-KR" altLang="en-US" dirty="0"/>
              <a:t>축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적군의 포탄이 쉴 새 없이 발사되고 키를 떼도 멈추지 않음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4E7F5CF-F2DF-49B6-8FA7-230CFAA0B484}"/>
              </a:ext>
            </a:extLst>
          </p:cNvPr>
          <p:cNvGrpSpPr>
            <a:grpSpLocks noChangeAspect="1"/>
          </p:cNvGrpSpPr>
          <p:nvPr/>
        </p:nvGrpSpPr>
        <p:grpSpPr>
          <a:xfrm>
            <a:off x="271490" y="1020714"/>
            <a:ext cx="8601020" cy="2408286"/>
            <a:chOff x="209564" y="1268760"/>
            <a:chExt cx="8724872" cy="2442964"/>
          </a:xfrm>
          <a:effectLst/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9A34DA2-4B89-471D-875B-06E397A65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564" y="1268760"/>
              <a:ext cx="8724872" cy="2442964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DA47C17-4A26-450F-A7B6-F346B7C00B67}"/>
                </a:ext>
              </a:extLst>
            </p:cNvPr>
            <p:cNvSpPr/>
            <p:nvPr/>
          </p:nvSpPr>
          <p:spPr>
            <a:xfrm>
              <a:off x="7020272" y="3085106"/>
              <a:ext cx="1718211" cy="19987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D40474-61F8-48B5-946F-68EB05604178}"/>
                </a:ext>
              </a:extLst>
            </p:cNvPr>
            <p:cNvSpPr txBox="1"/>
            <p:nvPr/>
          </p:nvSpPr>
          <p:spPr>
            <a:xfrm>
              <a:off x="7371875" y="2810287"/>
              <a:ext cx="1015003" cy="28098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  <a:ea typeface="맑은 고딕" panose="020B0503020000020004" pitchFamily="50" charset="-127"/>
                </a:rPr>
                <a:t>회전 초기값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31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Global </a:t>
            </a:r>
            <a:r>
              <a:rPr lang="ko-KR" altLang="en-US" sz="2400" dirty="0"/>
              <a:t>좌표계</a:t>
            </a:r>
            <a:endParaRPr lang="en-US" altLang="ko-KR" sz="2400" dirty="0"/>
          </a:p>
          <a:p>
            <a:pPr lvl="1"/>
            <a:r>
              <a:rPr lang="ko-KR" altLang="en-US" sz="2000" dirty="0"/>
              <a:t>전체 공간에 공통으로 적용되는 좌표계</a:t>
            </a:r>
            <a:endParaRPr lang="en-US" altLang="ko-KR" sz="2000" dirty="0"/>
          </a:p>
          <a:p>
            <a:pPr lvl="3"/>
            <a:endParaRPr lang="ko-KR" altLang="en-US" sz="1600" dirty="0"/>
          </a:p>
          <a:p>
            <a:r>
              <a:rPr lang="en-US" altLang="ko-KR" sz="2400" dirty="0"/>
              <a:t>Local </a:t>
            </a:r>
            <a:r>
              <a:rPr lang="ko-KR" altLang="en-US" sz="2400" dirty="0"/>
              <a:t>좌표계</a:t>
            </a:r>
            <a:endParaRPr lang="en-US" altLang="ko-KR" sz="2400" dirty="0"/>
          </a:p>
          <a:p>
            <a:pPr lvl="1"/>
            <a:r>
              <a:rPr lang="ko-KR" altLang="en-US" sz="2000" dirty="0"/>
              <a:t>오브젝트를 기준으로 한 좌표계</a:t>
            </a:r>
            <a:endParaRPr lang="en-US" altLang="ko-KR" sz="2000" dirty="0"/>
          </a:p>
          <a:p>
            <a:pPr lvl="1"/>
            <a:r>
              <a:rPr lang="ko-KR" altLang="en-US" sz="2000" dirty="0"/>
              <a:t>오브젝트 이동 및 회전 등에 사용됨</a:t>
            </a:r>
            <a:endParaRPr lang="en-US" altLang="ko-KR" sz="2000" dirty="0"/>
          </a:p>
          <a:p>
            <a:pPr lvl="2"/>
            <a:r>
              <a:rPr lang="ko-KR" altLang="en-US" sz="1800" dirty="0"/>
              <a:t>오브젝트를 중심으로 </a:t>
            </a:r>
            <a:r>
              <a:rPr lang="ko-KR" altLang="en-US" sz="1800" dirty="0" err="1"/>
              <a:t>전후좌우를</a:t>
            </a:r>
            <a:r>
              <a:rPr lang="ko-KR" altLang="en-US" sz="1800" dirty="0"/>
              <a:t> 결정</a:t>
            </a:r>
            <a:endParaRPr lang="en-US" altLang="ko-KR" sz="1800" dirty="0"/>
          </a:p>
          <a:p>
            <a:pPr lvl="1"/>
            <a:r>
              <a:rPr lang="ko-KR" altLang="en-US" sz="2000" dirty="0"/>
              <a:t>오브젝트가 회전하면 </a:t>
            </a:r>
            <a:r>
              <a:rPr lang="en-US" altLang="ko-KR" sz="2000" dirty="0"/>
              <a:t>Global </a:t>
            </a:r>
            <a:r>
              <a:rPr lang="ko-KR" altLang="en-US" sz="2000" dirty="0"/>
              <a:t>좌표와 달리 좌표축의 방향이 바뀜</a:t>
            </a:r>
            <a:endParaRPr lang="en-US" altLang="ko-KR" sz="2000" dirty="0"/>
          </a:p>
          <a:p>
            <a:pPr lvl="3"/>
            <a:endParaRPr lang="en-US" altLang="ko-KR" sz="1600" dirty="0"/>
          </a:p>
          <a:p>
            <a:r>
              <a:rPr lang="en-US" altLang="ko-KR" sz="2400" dirty="0" err="1"/>
              <a:t>Raycast</a:t>
            </a:r>
            <a:r>
              <a:rPr lang="en-US" altLang="ko-KR" sz="2400" dirty="0"/>
              <a:t> (): </a:t>
            </a:r>
            <a:r>
              <a:rPr lang="ko-KR" altLang="en-US" sz="2400" dirty="0"/>
              <a:t>글로벌 좌표계를 사용</a:t>
            </a:r>
            <a:endParaRPr lang="en-US" altLang="ko-KR" sz="2400" dirty="0"/>
          </a:p>
          <a:p>
            <a:pPr lvl="1"/>
            <a:r>
              <a:rPr lang="en-US" altLang="ko-KR" sz="2000" dirty="0"/>
              <a:t>Local </a:t>
            </a:r>
            <a:r>
              <a:rPr lang="ko-KR" altLang="en-US" sz="2000" dirty="0"/>
              <a:t>방향을 </a:t>
            </a:r>
            <a:r>
              <a:rPr lang="en-US" altLang="ko-KR" sz="2000" dirty="0"/>
              <a:t>Global </a:t>
            </a:r>
            <a:r>
              <a:rPr lang="ko-KR" altLang="en-US" sz="2000" dirty="0"/>
              <a:t>좌표에서의 방향으로 변환</a:t>
            </a:r>
            <a:endParaRPr lang="en-US" altLang="ko-KR" sz="2000" dirty="0"/>
          </a:p>
          <a:p>
            <a:pPr lvl="2"/>
            <a:r>
              <a:rPr lang="en-US" altLang="ko-KR" sz="1600" dirty="0" err="1"/>
              <a:t>transform.TransformDirection</a:t>
            </a:r>
            <a:r>
              <a:rPr lang="en-US" altLang="ko-KR" sz="1600" dirty="0"/>
              <a:t> (Vector3);</a:t>
            </a:r>
            <a:endParaRPr lang="ko-KR" altLang="en-US" sz="1600" dirty="0"/>
          </a:p>
          <a:p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Global vs. Local </a:t>
            </a:r>
            <a:r>
              <a:rPr lang="ko-KR" altLang="en-US" dirty="0"/>
              <a:t>좌표계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137A86-4942-483C-AC85-4E8B5D9E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5877272"/>
            <a:ext cx="7525777" cy="33724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</p:spPr>
      </p:pic>
    </p:spTree>
    <p:extLst>
      <p:ext uri="{BB962C8B-B14F-4D97-AF65-F5344CB8AC3E}">
        <p14:creationId xmlns:p14="http://schemas.microsoft.com/office/powerpoint/2010/main" val="3445763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이슈</a:t>
            </a:r>
            <a:r>
              <a:rPr lang="en-US" altLang="ko-KR" dirty="0"/>
              <a:t>: </a:t>
            </a:r>
            <a:r>
              <a:rPr lang="ko-KR" altLang="en-US" dirty="0"/>
              <a:t>적군의 포탄이 멈추지 않는 이유</a:t>
            </a:r>
            <a:endParaRPr lang="en-US" altLang="ko-KR" dirty="0"/>
          </a:p>
          <a:p>
            <a:pPr lvl="1"/>
            <a:r>
              <a:rPr lang="ko-KR" altLang="en-US" dirty="0"/>
              <a:t>탐색방향의 바로 앞에 날아가고 있는 포탄이 감지되므로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‘Tank’ </a:t>
            </a:r>
            <a:r>
              <a:rPr lang="ko-KR" altLang="en-US" dirty="0"/>
              <a:t>태그 생성</a:t>
            </a:r>
            <a:endParaRPr lang="en-US" altLang="ko-KR" dirty="0"/>
          </a:p>
          <a:p>
            <a:pPr lvl="1"/>
            <a:r>
              <a:rPr lang="ko-KR" altLang="en-US" dirty="0"/>
              <a:t>아군 탱크의 </a:t>
            </a:r>
            <a:r>
              <a:rPr lang="en-US" altLang="ko-KR" dirty="0"/>
              <a:t>body, turret, barrel</a:t>
            </a:r>
            <a:r>
              <a:rPr lang="ko-KR" altLang="en-US" dirty="0"/>
              <a:t>에 할당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탐지 정보 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338B70-B510-4B4B-81FF-859AD134A843}"/>
              </a:ext>
            </a:extLst>
          </p:cNvPr>
          <p:cNvGrpSpPr/>
          <p:nvPr/>
        </p:nvGrpSpPr>
        <p:grpSpPr>
          <a:xfrm>
            <a:off x="179512" y="4031727"/>
            <a:ext cx="8784976" cy="2054720"/>
            <a:chOff x="179512" y="4031727"/>
            <a:chExt cx="8784976" cy="205472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BF50E34-F36A-44BF-8D66-8993F9D5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4031727"/>
              <a:ext cx="8784976" cy="2054720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5899868" y="5021842"/>
              <a:ext cx="2955721" cy="19832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41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콘솔</a:t>
            </a:r>
            <a:r>
              <a:rPr lang="en-US" altLang="ko-KR" dirty="0"/>
              <a:t> </a:t>
            </a:r>
            <a:r>
              <a:rPr lang="ko-KR" altLang="en-US" dirty="0"/>
              <a:t>창에 문자열 출력</a:t>
            </a:r>
            <a:endParaRPr lang="en-US" altLang="ko-KR" dirty="0"/>
          </a:p>
          <a:p>
            <a:pPr lvl="1"/>
            <a:r>
              <a:rPr lang="en-US" altLang="ko-KR" dirty="0" err="1"/>
              <a:t>Debug.Log</a:t>
            </a:r>
            <a:r>
              <a:rPr lang="en-US" altLang="ko-KR" dirty="0"/>
              <a:t> (&lt;</a:t>
            </a:r>
            <a:r>
              <a:rPr lang="ko-KR" altLang="en-US" dirty="0"/>
              <a:t>디버그 정보</a:t>
            </a:r>
            <a:r>
              <a:rPr lang="en-US" altLang="ko-KR" dirty="0"/>
              <a:t>&gt;)</a:t>
            </a:r>
          </a:p>
          <a:p>
            <a:pPr lvl="1"/>
            <a:r>
              <a:rPr lang="en-US" altLang="ko-KR" dirty="0"/>
              <a:t>print (&lt;</a:t>
            </a:r>
            <a:r>
              <a:rPr lang="ko-KR" altLang="en-US" dirty="0"/>
              <a:t>디버그 정보</a:t>
            </a:r>
            <a:r>
              <a:rPr lang="en-US" altLang="ko-KR" dirty="0"/>
              <a:t>&gt;)</a:t>
            </a:r>
          </a:p>
          <a:p>
            <a:pPr lvl="3"/>
            <a:endParaRPr lang="en-US" altLang="ko-KR" dirty="0"/>
          </a:p>
          <a:p>
            <a:r>
              <a:rPr lang="ko-KR" altLang="en-US" dirty="0"/>
              <a:t>화면에</a:t>
            </a:r>
            <a:r>
              <a:rPr lang="en-US" altLang="ko-KR" dirty="0"/>
              <a:t> </a:t>
            </a:r>
            <a:r>
              <a:rPr lang="ko-KR" altLang="en-US" dirty="0"/>
              <a:t>디버깅용 직선 표시</a:t>
            </a:r>
            <a:endParaRPr lang="en-US" altLang="ko-KR" dirty="0"/>
          </a:p>
          <a:p>
            <a:pPr lvl="1"/>
            <a:r>
              <a:rPr lang="en-US" altLang="ko-KR" dirty="0" err="1"/>
              <a:t>Debug.DrawRay</a:t>
            </a:r>
            <a:r>
              <a:rPr lang="en-US" altLang="ko-KR" dirty="0"/>
              <a:t> (&lt;</a:t>
            </a:r>
            <a:r>
              <a:rPr lang="ko-KR" altLang="en-US" dirty="0"/>
              <a:t>위치</a:t>
            </a:r>
            <a:r>
              <a:rPr lang="en-US" altLang="ko-KR" dirty="0"/>
              <a:t>&gt;, &lt;</a:t>
            </a:r>
            <a:r>
              <a:rPr lang="ko-KR" altLang="en-US" dirty="0"/>
              <a:t>길이</a:t>
            </a:r>
            <a:r>
              <a:rPr lang="en-US" altLang="ko-KR" dirty="0"/>
              <a:t>&gt;, &lt;</a:t>
            </a:r>
            <a:r>
              <a:rPr lang="ko-KR" altLang="en-US" dirty="0"/>
              <a:t>색깔</a:t>
            </a:r>
            <a:r>
              <a:rPr lang="en-US" altLang="ko-KR" dirty="0"/>
              <a:t>&gt;);</a:t>
            </a:r>
          </a:p>
          <a:p>
            <a:pPr lvl="1"/>
            <a:r>
              <a:rPr lang="en-US" altLang="ko-KR" dirty="0" err="1"/>
              <a:t>Debug.DrawLine</a:t>
            </a:r>
            <a:r>
              <a:rPr lang="en-US" altLang="ko-KR" dirty="0"/>
              <a:t> (&lt;</a:t>
            </a:r>
            <a:r>
              <a:rPr lang="ko-KR" altLang="en-US" dirty="0"/>
              <a:t>시작점</a:t>
            </a:r>
            <a:r>
              <a:rPr lang="en-US" altLang="ko-KR" dirty="0"/>
              <a:t>&gt;, &lt;</a:t>
            </a:r>
            <a:r>
              <a:rPr lang="ko-KR" altLang="en-US" dirty="0"/>
              <a:t>끝점</a:t>
            </a:r>
            <a:r>
              <a:rPr lang="en-US" altLang="ko-KR" dirty="0"/>
              <a:t>&gt;, &lt;</a:t>
            </a:r>
            <a:r>
              <a:rPr lang="ko-KR" altLang="en-US" dirty="0"/>
              <a:t>색깔</a:t>
            </a:r>
            <a:r>
              <a:rPr lang="en-US" altLang="ko-KR" dirty="0"/>
              <a:t>&gt;);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Debug </a:t>
            </a:r>
            <a:r>
              <a:rPr lang="ko-KR" altLang="en-US" dirty="0"/>
              <a:t>클래스의 기능은 게임내에선 실행되지 않음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디버깅</a:t>
            </a:r>
            <a:r>
              <a:rPr lang="en-US" altLang="ko-KR" dirty="0"/>
              <a:t> </a:t>
            </a:r>
            <a:r>
              <a:rPr lang="ko-KR" altLang="en-US" dirty="0"/>
              <a:t>정보 출력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0075" t="36354" r="53150" b="52885"/>
          <a:stretch/>
        </p:blipFill>
        <p:spPr>
          <a:xfrm>
            <a:off x="915634" y="5077202"/>
            <a:ext cx="6264695" cy="1416189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21111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 사격 속도 제한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1B85A3-B13C-44B5-ACBA-4B4FFA578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02026"/>
            <a:ext cx="8784976" cy="5667334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41093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 err="1"/>
              <a:t>transform.RotateAround</a:t>
            </a:r>
            <a:r>
              <a:rPr lang="en-US" altLang="ko-KR" dirty="0"/>
              <a:t> (&lt;</a:t>
            </a:r>
            <a:r>
              <a:rPr lang="ko-KR" altLang="en-US" dirty="0"/>
              <a:t>중심점</a:t>
            </a:r>
            <a:r>
              <a:rPr lang="en-US" altLang="ko-KR" dirty="0"/>
              <a:t>&gt;, &lt;</a:t>
            </a:r>
            <a:r>
              <a:rPr lang="ko-KR" altLang="en-US" dirty="0"/>
              <a:t>회전축</a:t>
            </a:r>
            <a:r>
              <a:rPr lang="en-US" altLang="ko-KR" dirty="0"/>
              <a:t>&gt;, &lt;</a:t>
            </a:r>
            <a:r>
              <a:rPr lang="ko-KR" altLang="en-US" dirty="0"/>
              <a:t>회전각도</a:t>
            </a:r>
            <a:r>
              <a:rPr lang="en-US" altLang="ko-KR" dirty="0"/>
              <a:t>/</a:t>
            </a:r>
            <a:r>
              <a:rPr lang="ko-KR" altLang="en-US" dirty="0"/>
              <a:t>초</a:t>
            </a:r>
            <a:r>
              <a:rPr lang="en-US" altLang="ko-KR" dirty="0"/>
              <a:t>&gt;);</a:t>
            </a:r>
          </a:p>
          <a:p>
            <a:pPr lvl="1"/>
            <a:r>
              <a:rPr lang="ko-KR" altLang="en-US" dirty="0"/>
              <a:t>자신의 위치와 중심점 간의 거리를 반지름으로 회전</a:t>
            </a:r>
            <a:endParaRPr lang="en-US" altLang="ko-KR" dirty="0"/>
          </a:p>
          <a:p>
            <a:pPr lvl="1"/>
            <a:r>
              <a:rPr lang="en-US" altLang="ko-KR" dirty="0"/>
              <a:t>Global </a:t>
            </a:r>
            <a:r>
              <a:rPr lang="ko-KR" altLang="en-US" dirty="0"/>
              <a:t>좌표계 사용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 탱크 움직이기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D997B3-7A87-4C63-B8B8-A6AF7C1CE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66354"/>
            <a:ext cx="8784976" cy="263871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27802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SmoothFollow</a:t>
            </a:r>
            <a:r>
              <a:rPr lang="en-US" altLang="ko-KR" dirty="0"/>
              <a:t> </a:t>
            </a:r>
            <a:r>
              <a:rPr lang="ko-KR" altLang="en-US" dirty="0"/>
              <a:t>스크립트 활성화</a:t>
            </a:r>
            <a:endParaRPr lang="en-US" altLang="ko-KR" dirty="0"/>
          </a:p>
          <a:p>
            <a:pPr lvl="1"/>
            <a:r>
              <a:rPr lang="en-US" altLang="ko-KR" dirty="0"/>
              <a:t>target: </a:t>
            </a:r>
            <a:r>
              <a:rPr lang="ko-KR" altLang="en-US" dirty="0"/>
              <a:t>다시 아군 탱크로 설정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이슈</a:t>
            </a:r>
            <a:r>
              <a:rPr lang="en-US" altLang="ko-KR" dirty="0"/>
              <a:t>: </a:t>
            </a:r>
            <a:r>
              <a:rPr lang="ko-KR" altLang="en-US" dirty="0"/>
              <a:t>현재 포탄은 장애물만 폭파</a:t>
            </a:r>
            <a:endParaRPr lang="en-US" altLang="ko-KR" dirty="0"/>
          </a:p>
          <a:p>
            <a:pPr lvl="1"/>
            <a:r>
              <a:rPr lang="en-US" altLang="ko-KR" dirty="0"/>
              <a:t>‘Enemy’ </a:t>
            </a:r>
            <a:r>
              <a:rPr lang="ko-KR" altLang="en-US" dirty="0"/>
              <a:t>태그 생성</a:t>
            </a:r>
            <a:endParaRPr lang="en-US" altLang="ko-KR" dirty="0"/>
          </a:p>
          <a:p>
            <a:pPr lvl="2"/>
            <a:r>
              <a:rPr lang="ko-KR" altLang="en-US" dirty="0"/>
              <a:t>적군 탱크</a:t>
            </a:r>
            <a:r>
              <a:rPr lang="en-US" altLang="ko-KR" dirty="0"/>
              <a:t> (</a:t>
            </a:r>
            <a:r>
              <a:rPr lang="ko-KR" altLang="en-US" dirty="0"/>
              <a:t>몸통</a:t>
            </a:r>
            <a:r>
              <a:rPr lang="en-US" altLang="ko-KR" dirty="0"/>
              <a:t>, </a:t>
            </a:r>
            <a:r>
              <a:rPr lang="ko-KR" altLang="en-US" dirty="0"/>
              <a:t>포대 등</a:t>
            </a:r>
            <a:r>
              <a:rPr lang="en-US" altLang="ko-KR" dirty="0"/>
              <a:t>)</a:t>
            </a:r>
            <a:r>
              <a:rPr lang="ko-KR" altLang="en-US" dirty="0"/>
              <a:t>에 부여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 탱크와 </a:t>
            </a:r>
            <a:r>
              <a:rPr lang="ko-KR" altLang="en-US" dirty="0" err="1"/>
              <a:t>포격전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89AF17-FEFC-4592-B7AF-8D2A11EF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12" y="3901404"/>
            <a:ext cx="7673036" cy="2767956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F965B6-753F-4919-8AB7-7E23F7125646}"/>
              </a:ext>
            </a:extLst>
          </p:cNvPr>
          <p:cNvSpPr txBox="1"/>
          <p:nvPr/>
        </p:nvSpPr>
        <p:spPr>
          <a:xfrm>
            <a:off x="1619672" y="5949280"/>
            <a:ext cx="101181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// 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이후 추가</a:t>
            </a:r>
          </a:p>
        </p:txBody>
      </p:sp>
    </p:spTree>
    <p:extLst>
      <p:ext uri="{BB962C8B-B14F-4D97-AF65-F5344CB8AC3E}">
        <p14:creationId xmlns:p14="http://schemas.microsoft.com/office/powerpoint/2010/main" val="343793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B6AFF-35AC-467D-9707-24A7C0BB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 탱크의 추적 움직임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8BD306-7A8E-4614-92FA-7AD9704BA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ko-KR" altLang="en-US" dirty="0"/>
              <a:t>지정된 경로 사이를 자연스럽게 움직이는 기능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[Window] </a:t>
            </a:r>
            <a:r>
              <a:rPr lang="en-US" altLang="ko-KR" dirty="0">
                <a:sym typeface="Wingdings" panose="05000000000000000000" pitchFamily="2" charset="2"/>
              </a:rPr>
              <a:t> [AI]  [Navigation]</a:t>
            </a:r>
          </a:p>
          <a:p>
            <a:pPr lvl="1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FCABF-E7DA-4E9B-B946-E749A93606B7}"/>
              </a:ext>
            </a:extLst>
          </p:cNvPr>
          <p:cNvSpPr txBox="1"/>
          <p:nvPr/>
        </p:nvSpPr>
        <p:spPr>
          <a:xfrm>
            <a:off x="1012985" y="5714760"/>
            <a:ext cx="217078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물체별로 지정될 움직임 타입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171D5-8486-4803-83FB-6FD89CBC06B9}"/>
              </a:ext>
            </a:extLst>
          </p:cNvPr>
          <p:cNvSpPr txBox="1"/>
          <p:nvPr/>
        </p:nvSpPr>
        <p:spPr>
          <a:xfrm>
            <a:off x="104082" y="5904939"/>
            <a:ext cx="3079690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물체가 장애물에 </a:t>
            </a:r>
            <a:r>
              <a:rPr lang="ko-KR" altLang="en-US" sz="12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다다갈</a:t>
            </a:r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 수 있는 최대 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59234-2DA8-46D1-B439-8A74D104BB9A}"/>
              </a:ext>
            </a:extLst>
          </p:cNvPr>
          <p:cNvSpPr txBox="1"/>
          <p:nvPr/>
        </p:nvSpPr>
        <p:spPr>
          <a:xfrm>
            <a:off x="104083" y="6108265"/>
            <a:ext cx="3079689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물체가 장애물에 </a:t>
            </a:r>
            <a:r>
              <a:rPr lang="ko-KR" altLang="en-US" sz="12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다다갈</a:t>
            </a:r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 수 있는 최대 높이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3BEB1-C972-40A5-AD55-E7916F9ED2AC}"/>
              </a:ext>
            </a:extLst>
          </p:cNvPr>
          <p:cNvSpPr txBox="1"/>
          <p:nvPr/>
        </p:nvSpPr>
        <p:spPr>
          <a:xfrm>
            <a:off x="257971" y="6301981"/>
            <a:ext cx="292580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타고 넘어갈 수 있는 장애물의 최대 높이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3A08C4-54DB-4312-9A89-7A2C6BDB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772" y="3171313"/>
            <a:ext cx="5852724" cy="35615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52D0F-0E02-44F0-A84E-2FCD2CC2E948}"/>
              </a:ext>
            </a:extLst>
          </p:cNvPr>
          <p:cNvSpPr txBox="1"/>
          <p:nvPr/>
        </p:nvSpPr>
        <p:spPr>
          <a:xfrm>
            <a:off x="966498" y="6498463"/>
            <a:ext cx="2217274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올라갈 수 있는 최대 경사각도</a:t>
            </a:r>
          </a:p>
        </p:txBody>
      </p:sp>
    </p:spTree>
    <p:extLst>
      <p:ext uri="{BB962C8B-B14F-4D97-AF65-F5344CB8AC3E}">
        <p14:creationId xmlns:p14="http://schemas.microsoft.com/office/powerpoint/2010/main" val="1988936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7FE72-3D28-4937-907B-6E39A8C8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구체적인 설정들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44CAD-149C-4D85-8BC9-B057B952B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Areas</a:t>
            </a:r>
            <a:r>
              <a:rPr lang="ko-KR" altLang="en-US" dirty="0"/>
              <a:t>와 </a:t>
            </a:r>
            <a:r>
              <a:rPr lang="en-US" altLang="ko-KR" dirty="0"/>
              <a:t>Cost</a:t>
            </a:r>
          </a:p>
          <a:p>
            <a:pPr lvl="1"/>
            <a:r>
              <a:rPr lang="ko-KR" altLang="en-US" dirty="0"/>
              <a:t>특정</a:t>
            </a:r>
            <a:r>
              <a:rPr lang="en-US" altLang="ko-KR" dirty="0"/>
              <a:t> </a:t>
            </a:r>
            <a:r>
              <a:rPr lang="ko-KR" altLang="en-US" dirty="0"/>
              <a:t>지역을 지나가는 데 필요한 비용</a:t>
            </a:r>
            <a:endParaRPr lang="en-US" altLang="ko-KR" dirty="0"/>
          </a:p>
          <a:p>
            <a:pPr lvl="2"/>
            <a:r>
              <a:rPr lang="ko-KR" altLang="en-US" dirty="0"/>
              <a:t>같은 거리라 하더라도 </a:t>
            </a:r>
            <a:r>
              <a:rPr lang="en-US" altLang="ko-KR" dirty="0"/>
              <a:t>Cost</a:t>
            </a:r>
            <a:r>
              <a:rPr lang="ko-KR" altLang="en-US" dirty="0"/>
              <a:t>가 높게 설정된 지역이 있으면 해당 경로는 피해서 </a:t>
            </a:r>
            <a:r>
              <a:rPr lang="ko-KR" altLang="en-US" dirty="0" err="1"/>
              <a:t>지나감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Navigation</a:t>
            </a:r>
            <a:r>
              <a:rPr lang="ko-KR" altLang="en-US" dirty="0"/>
              <a:t> </a:t>
            </a:r>
            <a:r>
              <a:rPr lang="en-US" altLang="ko-KR" dirty="0"/>
              <a:t>Static</a:t>
            </a:r>
          </a:p>
          <a:p>
            <a:pPr lvl="1"/>
            <a:r>
              <a:rPr lang="ko-KR" altLang="en-US" dirty="0"/>
              <a:t>현재 선택된 물체를 기반으로 경로 탐색할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0951EB-B8AE-4151-AF3F-16ADB75C5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80033"/>
          <a:stretch/>
        </p:blipFill>
        <p:spPr>
          <a:xfrm>
            <a:off x="3617812" y="1556792"/>
            <a:ext cx="5440092" cy="12796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7330BE-3A09-4219-A720-F05551682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812" y="3901700"/>
            <a:ext cx="5440091" cy="18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836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3DD37-5B19-4EFA-9B0B-708F2B78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마무리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86A6D1-DCEB-47C7-910A-6D934E36A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ED35F6-2688-4A3D-9B7D-FD3ABCB59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32" y="1340769"/>
            <a:ext cx="7339136" cy="503371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92D8AFA-D808-422F-8C42-4FE7227CD7F5}"/>
              </a:ext>
            </a:extLst>
          </p:cNvPr>
          <p:cNvSpPr/>
          <p:nvPr/>
        </p:nvSpPr>
        <p:spPr>
          <a:xfrm>
            <a:off x="6933537" y="6130456"/>
            <a:ext cx="1296063" cy="222636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03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물체 배치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7128" r="46850" b="46561"/>
          <a:stretch/>
        </p:blipFill>
        <p:spPr>
          <a:xfrm>
            <a:off x="212265" y="1720804"/>
            <a:ext cx="8719469" cy="427364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6934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0D456-74E0-44AE-A6E0-B961EB01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설정된 모습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AF0BAE-8AF4-4A4D-8BD7-02E43E516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DBBD01-ECA7-4ED0-A1FB-7DBF373E4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2" y="1363108"/>
            <a:ext cx="8920114" cy="49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52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37CE4-3A18-45BF-82BC-6CC5773A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Enemy</a:t>
            </a:r>
            <a:r>
              <a:rPr lang="ko-KR" altLang="en-US" dirty="0"/>
              <a:t>에 경로 탐색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008B56-9BF5-42EB-807E-2A17DA622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Nav Mesh Agent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[Component] </a:t>
            </a:r>
            <a:r>
              <a:rPr lang="en-US" altLang="ko-KR" dirty="0">
                <a:sym typeface="Wingdings" panose="05000000000000000000" pitchFamily="2" charset="2"/>
              </a:rPr>
              <a:t> [Navigation]  [Nav Mesh Agent]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2EB9E-B21E-4887-B910-29A7351DE095}"/>
              </a:ext>
            </a:extLst>
          </p:cNvPr>
          <p:cNvSpPr txBox="1"/>
          <p:nvPr/>
        </p:nvSpPr>
        <p:spPr>
          <a:xfrm>
            <a:off x="2077670" y="2524701"/>
            <a:ext cx="2489784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sz="12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NavMesh</a:t>
            </a:r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에 설정했던 움직임 타입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7DF40B-9A77-4D6D-885D-4D21F818838A}"/>
              </a:ext>
            </a:extLst>
          </p:cNvPr>
          <p:cNvSpPr txBox="1"/>
          <p:nvPr/>
        </p:nvSpPr>
        <p:spPr>
          <a:xfrm>
            <a:off x="3715228" y="3290500"/>
            <a:ext cx="84670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최대 속도</a:t>
            </a:r>
            <a:endParaRPr lang="ko-KR" altLang="en-US" sz="1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EC39E-6F71-4656-BF31-0B24AF957322}"/>
              </a:ext>
            </a:extLst>
          </p:cNvPr>
          <p:cNvSpPr txBox="1"/>
          <p:nvPr/>
        </p:nvSpPr>
        <p:spPr>
          <a:xfrm>
            <a:off x="3368756" y="3540122"/>
            <a:ext cx="1200970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최대 회전 속도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65C48F-C41A-432D-9B2B-732AC22452DF}"/>
              </a:ext>
            </a:extLst>
          </p:cNvPr>
          <p:cNvSpPr txBox="1"/>
          <p:nvPr/>
        </p:nvSpPr>
        <p:spPr>
          <a:xfrm>
            <a:off x="3928515" y="3765891"/>
            <a:ext cx="646332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가속력</a:t>
            </a:r>
            <a:endParaRPr lang="ko-KR" altLang="en-US" sz="1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8AA371-477B-458A-822C-B7E463D29A5E}"/>
              </a:ext>
            </a:extLst>
          </p:cNvPr>
          <p:cNvSpPr txBox="1"/>
          <p:nvPr/>
        </p:nvSpPr>
        <p:spPr>
          <a:xfrm>
            <a:off x="1434244" y="3992942"/>
            <a:ext cx="3140603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목표지점에 얼마나 가까워지면 멈출 것인가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ACDB8-0281-44BC-8754-37714A1ABDCB}"/>
              </a:ext>
            </a:extLst>
          </p:cNvPr>
          <p:cNvSpPr txBox="1"/>
          <p:nvPr/>
        </p:nvSpPr>
        <p:spPr>
          <a:xfrm>
            <a:off x="1333388" y="4218711"/>
            <a:ext cx="323357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목표지점에 가까워 질 때 서서히 멈출 것인가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3978F-7012-40DC-8288-8BE21E6EE4CE}"/>
              </a:ext>
            </a:extLst>
          </p:cNvPr>
          <p:cNvSpPr txBox="1"/>
          <p:nvPr/>
        </p:nvSpPr>
        <p:spPr>
          <a:xfrm>
            <a:off x="1995428" y="4774643"/>
            <a:ext cx="257153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장애물을 피할 때 근접 가능한 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1F0566-69B4-4181-8E03-53F1D25C72C4}"/>
              </a:ext>
            </a:extLst>
          </p:cNvPr>
          <p:cNvSpPr txBox="1"/>
          <p:nvPr/>
        </p:nvSpPr>
        <p:spPr>
          <a:xfrm>
            <a:off x="1995428" y="5009645"/>
            <a:ext cx="257153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장애물을 피할 때 근접 가능한 높이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79282-EC28-4E91-9240-EA650F814754}"/>
              </a:ext>
            </a:extLst>
          </p:cNvPr>
          <p:cNvSpPr txBox="1"/>
          <p:nvPr/>
        </p:nvSpPr>
        <p:spPr>
          <a:xfrm>
            <a:off x="143960" y="5241110"/>
            <a:ext cx="442300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장애물을 피하는 움직임 수준</a:t>
            </a:r>
            <a:r>
              <a:rPr lang="en-US" altLang="ko-KR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, None:</a:t>
            </a:r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 피하지 않고 충돌 검사만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21BAF-102E-4D54-BD81-95190CB7BE5B}"/>
              </a:ext>
            </a:extLst>
          </p:cNvPr>
          <p:cNvSpPr txBox="1"/>
          <p:nvPr/>
        </p:nvSpPr>
        <p:spPr>
          <a:xfrm>
            <a:off x="311989" y="5466879"/>
            <a:ext cx="4249945" cy="46166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현재 물체보다 낮은 우선순위 값을 가진 물체는 피하지 않음</a:t>
            </a:r>
            <a:endParaRPr lang="en-US" altLang="ko-KR" sz="1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algn="r"/>
            <a:r>
              <a:rPr lang="en-US" altLang="ko-KR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0: </a:t>
            </a:r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가장 높은 우선순위</a:t>
            </a:r>
            <a:r>
              <a:rPr lang="en-US" altLang="ko-KR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, 99: </a:t>
            </a:r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가장 낮은 우선순위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D2AADF-5A9B-4F07-849A-9CE3F94A40EF}"/>
              </a:ext>
            </a:extLst>
          </p:cNvPr>
          <p:cNvSpPr txBox="1"/>
          <p:nvPr/>
        </p:nvSpPr>
        <p:spPr>
          <a:xfrm>
            <a:off x="258930" y="6032044"/>
            <a:ext cx="431079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연결되지 않은 </a:t>
            </a:r>
            <a:r>
              <a:rPr lang="ko-KR" altLang="en-US" sz="12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지역간에</a:t>
            </a:r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 자동으로 경로탐색을 진행할 것인가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0D62DC-F36A-4C32-AE16-90DCC84AA951}"/>
              </a:ext>
            </a:extLst>
          </p:cNvPr>
          <p:cNvSpPr txBox="1"/>
          <p:nvPr/>
        </p:nvSpPr>
        <p:spPr>
          <a:xfrm>
            <a:off x="119470" y="6267046"/>
            <a:ext cx="445025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막다른 길의 끝에 도착했을 때 목적지에 가까운 다른 경로 탐색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FB2B3-D070-4504-90C8-65C019CDEA2A}"/>
              </a:ext>
            </a:extLst>
          </p:cNvPr>
          <p:cNvSpPr txBox="1"/>
          <p:nvPr/>
        </p:nvSpPr>
        <p:spPr>
          <a:xfrm>
            <a:off x="2305965" y="6506272"/>
            <a:ext cx="226376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현재 물체가 갈 수 있는 지역들</a:t>
            </a:r>
            <a:endParaRPr lang="ko-KR" altLang="en-US" sz="1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FAF7420-120F-4198-B1BF-60E61B49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540" y="2321782"/>
            <a:ext cx="3633829" cy="44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53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03A07-A702-439B-8234-306C9613C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Enemy </a:t>
            </a:r>
            <a:r>
              <a:rPr lang="ko-KR" altLang="en-US" dirty="0"/>
              <a:t>움직임 코드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06109E-9B2A-4504-A0C3-A4AE50622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D2501C-3A02-47EE-8BB2-5A6B464FE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24" y="1268760"/>
            <a:ext cx="8339552" cy="51777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046744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E84F7-A43D-4070-99E5-9D071A6E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난이도 조절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238DC-3A4E-419A-923A-A6D5FE592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4857E7-835E-4999-BB02-A1D1D5F1F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7" y="1277169"/>
            <a:ext cx="4176466" cy="51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702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AE97DB7-85DB-4E9F-B81E-461D7B9E16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기타등등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89769A35-2D4D-475F-BF5F-5715E3D5D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458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아군</a:t>
            </a:r>
            <a:r>
              <a:rPr lang="en-US" altLang="ko-KR" dirty="0"/>
              <a:t> </a:t>
            </a:r>
            <a:r>
              <a:rPr lang="ko-KR" altLang="en-US" dirty="0"/>
              <a:t>탱크에 연결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static</a:t>
            </a:r>
          </a:p>
          <a:p>
            <a:pPr lvl="2"/>
            <a:r>
              <a:rPr lang="ko-KR" altLang="en-US" dirty="0"/>
              <a:t>클래스</a:t>
            </a:r>
            <a:r>
              <a:rPr lang="en-US" altLang="ko-KR" dirty="0"/>
              <a:t> </a:t>
            </a:r>
            <a:r>
              <a:rPr lang="ko-KR" altLang="en-US" dirty="0"/>
              <a:t>자체에 속한 변수</a:t>
            </a:r>
            <a:r>
              <a:rPr lang="en-US" altLang="ko-KR" dirty="0"/>
              <a:t>: </a:t>
            </a:r>
            <a:r>
              <a:rPr lang="ko-KR" altLang="en-US" dirty="0"/>
              <a:t>클래스에서 파생된 객체변수에는 없음</a:t>
            </a:r>
            <a:endParaRPr lang="en-US" altLang="ko-KR" dirty="0"/>
          </a:p>
          <a:p>
            <a:pPr lvl="3"/>
            <a:r>
              <a:rPr lang="ko-KR" altLang="en-US" dirty="0"/>
              <a:t>클래스 객체변수와 상관없이 같은 값을 유지</a:t>
            </a:r>
            <a:endParaRPr lang="en-US" altLang="ko-KR" dirty="0"/>
          </a:p>
          <a:p>
            <a:pPr lvl="2"/>
            <a:r>
              <a:rPr lang="ko-KR" altLang="en-US" dirty="0"/>
              <a:t>게임 자체내에서 공유되는 </a:t>
            </a:r>
            <a:r>
              <a:rPr lang="ko-KR" altLang="en-US" dirty="0" err="1"/>
              <a:t>변수값을</a:t>
            </a:r>
            <a:r>
              <a:rPr lang="ko-KR" altLang="en-US" dirty="0"/>
              <a:t> 유지하고 싶을 때 사용</a:t>
            </a:r>
            <a:endParaRPr lang="en-US" altLang="ko-KR" dirty="0"/>
          </a:p>
          <a:p>
            <a:pPr lvl="1"/>
            <a:r>
              <a:rPr lang="en-US" altLang="ko-KR" dirty="0" err="1"/>
              <a:t>OnGUI</a:t>
            </a:r>
            <a:r>
              <a:rPr lang="en-US" altLang="ko-KR" dirty="0"/>
              <a:t> ()</a:t>
            </a:r>
          </a:p>
          <a:p>
            <a:pPr lvl="2"/>
            <a:r>
              <a:rPr lang="ko-KR" altLang="en-US" dirty="0"/>
              <a:t>화면에 메시지나 이미지</a:t>
            </a:r>
            <a:r>
              <a:rPr lang="en-US" altLang="ko-KR" dirty="0"/>
              <a:t>, </a:t>
            </a:r>
            <a:r>
              <a:rPr lang="ko-KR" altLang="en-US" dirty="0"/>
              <a:t>버튼 등을 표시</a:t>
            </a:r>
            <a:endParaRPr lang="en-US" altLang="ko-KR" dirty="0"/>
          </a:p>
          <a:p>
            <a:pPr lvl="2"/>
            <a:r>
              <a:rPr lang="en-US" altLang="ko-KR" dirty="0" err="1"/>
              <a:t>Rect</a:t>
            </a:r>
            <a:r>
              <a:rPr lang="en-US" altLang="ko-KR" dirty="0"/>
              <a:t> (&lt;</a:t>
            </a:r>
            <a:r>
              <a:rPr lang="ko-KR" altLang="en-US" dirty="0" err="1"/>
              <a:t>좌상단</a:t>
            </a:r>
            <a:r>
              <a:rPr lang="ko-KR" altLang="en-US" dirty="0"/>
              <a:t> </a:t>
            </a:r>
            <a:r>
              <a:rPr lang="en-US" altLang="ko-KR" dirty="0"/>
              <a:t>x&gt;, &lt;</a:t>
            </a:r>
            <a:r>
              <a:rPr lang="ko-KR" altLang="en-US" dirty="0" err="1"/>
              <a:t>좌상단</a:t>
            </a:r>
            <a:r>
              <a:rPr lang="ko-KR" altLang="en-US" dirty="0"/>
              <a:t> </a:t>
            </a:r>
            <a:r>
              <a:rPr lang="en-US" altLang="ko-KR" dirty="0"/>
              <a:t>y&gt;, &lt;</a:t>
            </a:r>
            <a:r>
              <a:rPr lang="ko-KR" altLang="en-US" dirty="0"/>
              <a:t>너비</a:t>
            </a:r>
            <a:r>
              <a:rPr lang="en-US" altLang="ko-KR" dirty="0"/>
              <a:t>&gt;, &lt;</a:t>
            </a:r>
            <a:r>
              <a:rPr lang="ko-KR" altLang="en-US" dirty="0"/>
              <a:t>높이</a:t>
            </a:r>
            <a:r>
              <a:rPr lang="en-US" altLang="ko-KR" dirty="0"/>
              <a:t>&gt;)</a:t>
            </a:r>
          </a:p>
          <a:p>
            <a:pPr lvl="3"/>
            <a:r>
              <a:rPr lang="ko-KR" altLang="en-US" dirty="0"/>
              <a:t>사각형 영역을 지정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점수를</a:t>
            </a:r>
            <a:r>
              <a:rPr lang="en-US" altLang="ko-KR" dirty="0"/>
              <a:t> </a:t>
            </a:r>
            <a:r>
              <a:rPr lang="ko-KR" altLang="en-US" dirty="0"/>
              <a:t>처리하는 스크립트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DCFC14-38D1-4DEB-8EA4-BE67B0A5A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696" y="980728"/>
            <a:ext cx="5110784" cy="2736305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723323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포탄이 명중할 때마다</a:t>
            </a:r>
            <a:endParaRPr lang="en-US" altLang="ko-KR" dirty="0"/>
          </a:p>
          <a:p>
            <a:pPr lvl="1"/>
            <a:r>
              <a:rPr lang="ko-KR" altLang="en-US" dirty="0"/>
              <a:t>포탄</a:t>
            </a:r>
            <a:r>
              <a:rPr lang="en-US" altLang="ko-KR" dirty="0"/>
              <a:t> </a:t>
            </a:r>
            <a:r>
              <a:rPr lang="ko-KR" altLang="en-US" dirty="0"/>
              <a:t>스크립트 수정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이슈</a:t>
            </a:r>
            <a:r>
              <a:rPr lang="en-US" altLang="ko-KR" dirty="0"/>
              <a:t>: </a:t>
            </a:r>
            <a:r>
              <a:rPr lang="ko-KR" altLang="en-US" dirty="0"/>
              <a:t>포탄에 맞은 일부만 제거됨</a:t>
            </a:r>
            <a:endParaRPr lang="en-US" altLang="ko-KR" dirty="0"/>
          </a:p>
          <a:p>
            <a:pPr lvl="1"/>
            <a:r>
              <a:rPr lang="ko-KR" altLang="en-US" dirty="0"/>
              <a:t>상위 계층 오브젝트 탐색하여 제거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ko-KR" altLang="en-US" dirty="0" err="1"/>
              <a:t>충돌체</a:t>
            </a:r>
            <a:r>
              <a:rPr lang="en-US" altLang="ko-KR" dirty="0"/>
              <a:t>&gt;.</a:t>
            </a:r>
            <a:r>
              <a:rPr lang="en-US" altLang="ko-KR" dirty="0" err="1"/>
              <a:t>transform.parent</a:t>
            </a:r>
            <a:r>
              <a:rPr lang="en-US" altLang="ko-KR" dirty="0"/>
              <a:t>: </a:t>
            </a:r>
            <a:r>
              <a:rPr lang="ko-KR" altLang="en-US" dirty="0"/>
              <a:t>부모 오브젝트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ko-KR" altLang="en-US" dirty="0" err="1"/>
              <a:t>충돌체</a:t>
            </a:r>
            <a:r>
              <a:rPr lang="en-US" altLang="ko-KR" dirty="0"/>
              <a:t>&gt;.</a:t>
            </a:r>
            <a:r>
              <a:rPr lang="en-US" altLang="ko-KR" dirty="0" err="1"/>
              <a:t>transform.root</a:t>
            </a:r>
            <a:r>
              <a:rPr lang="en-US" altLang="ko-KR" dirty="0"/>
              <a:t>: </a:t>
            </a:r>
            <a:r>
              <a:rPr lang="ko-KR" altLang="en-US" dirty="0"/>
              <a:t>최상위 오브젝트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점수 계산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71CD77-EA86-4D3F-B5FC-75FC420D8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290" y="1484784"/>
            <a:ext cx="4560507" cy="216024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74F016-26FB-45D1-B1CD-A0FE7EFC5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44" y="5429264"/>
            <a:ext cx="6518516" cy="448008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</p:spPr>
      </p:pic>
    </p:spTree>
    <p:extLst>
      <p:ext uri="{BB962C8B-B14F-4D97-AF65-F5344CB8AC3E}">
        <p14:creationId xmlns:p14="http://schemas.microsoft.com/office/powerpoint/2010/main" val="188267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D9FD1-A08C-4BF4-A1D0-679E2386D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변수의 이점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E757AE-5350-4E63-83BA-40D1191A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적이 </a:t>
            </a:r>
            <a:r>
              <a:rPr lang="en-US" altLang="ko-KR" dirty="0"/>
              <a:t>50</a:t>
            </a:r>
            <a:r>
              <a:rPr lang="ko-KR" altLang="en-US" dirty="0"/>
              <a:t>명이고</a:t>
            </a:r>
            <a:r>
              <a:rPr lang="en-US" altLang="ko-KR" dirty="0"/>
              <a:t>, “Player”</a:t>
            </a:r>
            <a:r>
              <a:rPr lang="ko-KR" altLang="en-US" dirty="0"/>
              <a:t>의 </a:t>
            </a:r>
            <a:r>
              <a:rPr lang="en-US" altLang="ko-KR" dirty="0"/>
              <a:t>Transform</a:t>
            </a:r>
            <a:r>
              <a:rPr lang="ko-KR" altLang="en-US" dirty="0"/>
              <a:t>에 따라 행동</a:t>
            </a:r>
            <a:endParaRPr lang="en-US" altLang="ko-KR" dirty="0"/>
          </a:p>
          <a:p>
            <a:pPr lvl="1"/>
            <a:r>
              <a:rPr lang="en-US" altLang="ko-KR" dirty="0"/>
              <a:t>50</a:t>
            </a:r>
            <a:r>
              <a:rPr lang="ko-KR" altLang="en-US" dirty="0"/>
              <a:t>번의 </a:t>
            </a:r>
            <a:r>
              <a:rPr lang="en-US" altLang="ko-KR" dirty="0"/>
              <a:t>Awake() vs. (</a:t>
            </a:r>
            <a:r>
              <a:rPr lang="ko-KR" altLang="en-US" dirty="0"/>
              <a:t>최초 호출될 때</a:t>
            </a:r>
            <a:r>
              <a:rPr lang="en-US" altLang="ko-KR" dirty="0"/>
              <a:t>) 1</a:t>
            </a:r>
            <a:r>
              <a:rPr lang="ko-KR" altLang="en-US" dirty="0"/>
              <a:t>번의 </a:t>
            </a:r>
            <a:r>
              <a:rPr lang="en-US" altLang="ko-KR" dirty="0"/>
              <a:t>Awake()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FCB8CC-CB45-4E9E-8E2B-0CB2CA119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20888"/>
            <a:ext cx="5705475" cy="2600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7D156F-8E45-4D51-B9EB-95180C157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122" y="3624489"/>
            <a:ext cx="5695950" cy="3057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4693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DBE9B-A07F-4792-A996-34E83B92C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자동으로 항상 수행되는 유니티 함수들</a:t>
            </a:r>
          </a:p>
        </p:txBody>
      </p:sp>
      <p:pic>
        <p:nvPicPr>
          <p:cNvPr id="1026" name="Picture 2" descr="http://postfiles7.naver.net/MjAxNzAyMDZfNTYg/MDAxNDg2Mzg4OTQ4OTg2.bG10ufwHtmsKPwK0DW_bjPOvMkE5jo_Cf_FcbOuevzMg.AAHxRyN-4ldyeZRQEgd3B2apuCr-9_Y1d-mn6K62JXsg.PNG.1mi2/01_UnityFunc_Basic.png?type=w2">
            <a:extLst>
              <a:ext uri="{FF2B5EF4-FFF2-40B4-BE49-F238E27FC236}">
                <a16:creationId xmlns:a16="http://schemas.microsoft.com/office/drawing/2014/main" id="{8CC7B60F-FE53-4D88-A9FA-8B98E83CB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5" t="5416" r="5697" b="7748"/>
          <a:stretch/>
        </p:blipFill>
        <p:spPr bwMode="auto">
          <a:xfrm>
            <a:off x="4860030" y="1239574"/>
            <a:ext cx="2880322" cy="523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FB3E8A-A2AB-4A32-BC03-E3ABF35DAC38}"/>
              </a:ext>
            </a:extLst>
          </p:cNvPr>
          <p:cNvSpPr txBox="1"/>
          <p:nvPr/>
        </p:nvSpPr>
        <p:spPr>
          <a:xfrm>
            <a:off x="2637063" y="1452980"/>
            <a:ext cx="2252541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물체가 처음 생성 </a:t>
            </a:r>
            <a:r>
              <a:rPr lang="ko-KR" alt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됐을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 때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C31CE-738C-46D9-B28D-587F60FB5741}"/>
              </a:ext>
            </a:extLst>
          </p:cNvPr>
          <p:cNvSpPr txBox="1"/>
          <p:nvPr/>
        </p:nvSpPr>
        <p:spPr>
          <a:xfrm>
            <a:off x="2876153" y="2564904"/>
            <a:ext cx="2018502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물체가 활성화 </a:t>
            </a:r>
            <a:r>
              <a:rPr lang="ko-KR" alt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됐을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 때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5968F-76AE-4E98-8EC3-C8ED587779DB}"/>
              </a:ext>
            </a:extLst>
          </p:cNvPr>
          <p:cNvSpPr txBox="1"/>
          <p:nvPr/>
        </p:nvSpPr>
        <p:spPr>
          <a:xfrm>
            <a:off x="964246" y="3522939"/>
            <a:ext cx="3932488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Scene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에 등장한 모든 물체가 생성완료 </a:t>
            </a:r>
            <a:r>
              <a:rPr lang="ko-KR" alt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됐을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 때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71BF0-D29F-434E-B50E-255433A97B2A}"/>
              </a:ext>
            </a:extLst>
          </p:cNvPr>
          <p:cNvSpPr txBox="1"/>
          <p:nvPr/>
        </p:nvSpPr>
        <p:spPr>
          <a:xfrm>
            <a:off x="2987237" y="4634863"/>
            <a:ext cx="1909497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매 프레임 시작때마다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59E9F-8D1A-4D58-BCA3-B600DDA87D2C}"/>
              </a:ext>
            </a:extLst>
          </p:cNvPr>
          <p:cNvSpPr txBox="1"/>
          <p:nvPr/>
        </p:nvSpPr>
        <p:spPr>
          <a:xfrm>
            <a:off x="1788190" y="5746787"/>
            <a:ext cx="3108544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모든 물체의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Update()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가 실행된 후에</a:t>
            </a:r>
          </a:p>
        </p:txBody>
      </p:sp>
    </p:spTree>
    <p:extLst>
      <p:ext uri="{BB962C8B-B14F-4D97-AF65-F5344CB8AC3E}">
        <p14:creationId xmlns:p14="http://schemas.microsoft.com/office/powerpoint/2010/main" val="1127327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Scene </a:t>
            </a:r>
            <a:r>
              <a:rPr lang="ko-KR" altLang="en-US" dirty="0"/>
              <a:t>작업</a:t>
            </a:r>
            <a:endParaRPr lang="en-US" altLang="ko-KR" dirty="0"/>
          </a:p>
          <a:p>
            <a:pPr lvl="1"/>
            <a:r>
              <a:rPr lang="ko-KR" altLang="en-US" dirty="0"/>
              <a:t>지금까지 작업한 </a:t>
            </a:r>
            <a:r>
              <a:rPr lang="en-US" altLang="ko-KR" dirty="0"/>
              <a:t>scene</a:t>
            </a:r>
            <a:r>
              <a:rPr lang="ko-KR" altLang="en-US" dirty="0"/>
              <a:t>을 </a:t>
            </a:r>
            <a:r>
              <a:rPr lang="en-US" altLang="ko-KR" dirty="0"/>
              <a:t>‘</a:t>
            </a:r>
            <a:r>
              <a:rPr lang="en-US" altLang="ko-KR" dirty="0" err="1"/>
              <a:t>main_game</a:t>
            </a:r>
            <a:r>
              <a:rPr lang="en-US" altLang="ko-KR" dirty="0"/>
              <a:t>’</a:t>
            </a:r>
            <a:r>
              <a:rPr lang="ko-KR" altLang="en-US" dirty="0"/>
              <a:t>으로 저장</a:t>
            </a:r>
            <a:endParaRPr lang="en-US" altLang="ko-KR" dirty="0"/>
          </a:p>
          <a:p>
            <a:pPr lvl="2"/>
            <a:r>
              <a:rPr lang="en-US" altLang="ko-KR" dirty="0"/>
              <a:t>[File] </a:t>
            </a:r>
            <a:r>
              <a:rPr lang="en-US" altLang="ko-KR" dirty="0">
                <a:sym typeface="Wingdings" panose="05000000000000000000" pitchFamily="2" charset="2"/>
              </a:rPr>
              <a:t> [Save Scene as…] (</a:t>
            </a:r>
            <a:r>
              <a:rPr lang="en-US" altLang="ko-KR" dirty="0" err="1">
                <a:sym typeface="Wingdings" panose="05000000000000000000" pitchFamily="2" charset="2"/>
              </a:rPr>
              <a:t>Ctrl+Shift+S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이번엔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en-US" altLang="ko-KR" dirty="0" err="1">
                <a:sym typeface="Wingdings" panose="05000000000000000000" pitchFamily="2" charset="2"/>
              </a:rPr>
              <a:t>win_screen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으로 다시 저장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승리 화면으로 쓸 </a:t>
            </a:r>
            <a:r>
              <a:rPr lang="en-US" altLang="ko-KR" dirty="0">
                <a:sym typeface="Wingdings" panose="05000000000000000000" pitchFamily="2" charset="2"/>
              </a:rPr>
              <a:t>scene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멋지게 보이도록 여기저기 마음대로 배치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불꽃 배치 및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적군 탱크는 분해 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저장된 </a:t>
            </a:r>
            <a:r>
              <a:rPr lang="en-US" altLang="ko-KR" dirty="0">
                <a:sym typeface="Wingdings" panose="05000000000000000000" pitchFamily="2" charset="2"/>
              </a:rPr>
              <a:t>scene </a:t>
            </a:r>
            <a:r>
              <a:rPr lang="ko-KR" altLang="en-US" dirty="0">
                <a:sym typeface="Wingdings" panose="05000000000000000000" pitchFamily="2" charset="2"/>
              </a:rPr>
              <a:t>들을 등록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Build Settings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카메라</a:t>
            </a:r>
            <a:endParaRPr lang="en-US" altLang="ko-KR" dirty="0"/>
          </a:p>
          <a:p>
            <a:pPr lvl="1"/>
            <a:r>
              <a:rPr lang="en-US" altLang="ko-KR" dirty="0" err="1"/>
              <a:t>smooth_follow</a:t>
            </a:r>
            <a:r>
              <a:rPr lang="en-US" altLang="ko-KR" dirty="0"/>
              <a:t>: </a:t>
            </a:r>
            <a:r>
              <a:rPr lang="ko-KR" altLang="en-US" dirty="0"/>
              <a:t>아군 탱크의 </a:t>
            </a:r>
            <a:r>
              <a:rPr lang="en-US" altLang="ko-KR" dirty="0"/>
              <a:t>barrel </a:t>
            </a:r>
            <a:r>
              <a:rPr lang="ko-KR" altLang="en-US" dirty="0"/>
              <a:t>추적</a:t>
            </a:r>
            <a:endParaRPr lang="en-US" altLang="ko-KR" dirty="0"/>
          </a:p>
          <a:p>
            <a:pPr lvl="2"/>
            <a:r>
              <a:rPr lang="en-US" altLang="ko-KR" dirty="0"/>
              <a:t>Distance: 2.5, Height: 1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승리 화면 만들기</a:t>
            </a:r>
          </a:p>
        </p:txBody>
      </p:sp>
    </p:spTree>
    <p:extLst>
      <p:ext uri="{BB962C8B-B14F-4D97-AF65-F5344CB8AC3E}">
        <p14:creationId xmlns:p14="http://schemas.microsoft.com/office/powerpoint/2010/main" val="206956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탱크 제작 및 이동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4294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승리</a:t>
            </a:r>
            <a:r>
              <a:rPr lang="en-US" altLang="ko-KR" dirty="0"/>
              <a:t> </a:t>
            </a:r>
            <a:r>
              <a:rPr lang="ko-KR" altLang="en-US" dirty="0"/>
              <a:t>화면 예제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038" r="53937" b="2047"/>
          <a:stretch/>
        </p:blipFill>
        <p:spPr>
          <a:xfrm>
            <a:off x="2116502" y="1196752"/>
            <a:ext cx="4910996" cy="545236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912018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계층구조 탭에서 </a:t>
            </a:r>
            <a:r>
              <a:rPr lang="en-US" altLang="ko-KR" dirty="0"/>
              <a:t>3D Text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en-US" altLang="ko-KR" dirty="0"/>
              <a:t>Text</a:t>
            </a:r>
            <a:r>
              <a:rPr lang="ko-KR" altLang="en-US" dirty="0"/>
              <a:t>에 </a:t>
            </a:r>
            <a:r>
              <a:rPr lang="en-US" altLang="ko-KR" dirty="0"/>
              <a:t>‘You Win!!’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2"/>
            <a:r>
              <a:rPr lang="ko-KR" altLang="en-US" dirty="0"/>
              <a:t>한글 출력 가능</a:t>
            </a:r>
            <a:endParaRPr lang="en-US" altLang="ko-KR" dirty="0"/>
          </a:p>
          <a:p>
            <a:pPr lvl="2"/>
            <a:r>
              <a:rPr lang="en-US" altLang="ko-KR" dirty="0"/>
              <a:t>Font Style</a:t>
            </a:r>
            <a:r>
              <a:rPr lang="ko-KR" altLang="en-US" dirty="0"/>
              <a:t>은 </a:t>
            </a:r>
            <a:r>
              <a:rPr lang="en-US" altLang="ko-KR" dirty="0"/>
              <a:t>Bold</a:t>
            </a:r>
            <a:r>
              <a:rPr lang="ko-KR" altLang="en-US" dirty="0"/>
              <a:t>로</a:t>
            </a:r>
            <a:endParaRPr lang="en-US" altLang="ko-KR" dirty="0"/>
          </a:p>
          <a:p>
            <a:pPr lvl="2"/>
            <a:r>
              <a:rPr lang="ko-KR" altLang="en-US" dirty="0"/>
              <a:t>적절하게 잘 보이는 위치에 배치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탱크 스크립트 재설정</a:t>
            </a:r>
            <a:endParaRPr lang="en-US" altLang="ko-KR" dirty="0"/>
          </a:p>
          <a:p>
            <a:pPr lvl="1"/>
            <a:r>
              <a:rPr lang="ko-KR" altLang="en-US" dirty="0"/>
              <a:t>기존 스크립트 중 </a:t>
            </a:r>
            <a:r>
              <a:rPr lang="ko-KR" altLang="en-US" dirty="0" err="1"/>
              <a:t>필요없는</a:t>
            </a:r>
            <a:r>
              <a:rPr lang="ko-KR" altLang="en-US" dirty="0"/>
              <a:t> 것들 제거</a:t>
            </a:r>
            <a:endParaRPr lang="en-US" altLang="ko-KR" dirty="0"/>
          </a:p>
          <a:p>
            <a:pPr lvl="2"/>
            <a:r>
              <a:rPr lang="ko-KR" altLang="en-US" dirty="0"/>
              <a:t>적군 탱크 이동과 포탄 발사에 관한 스크립트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승리</a:t>
            </a:r>
            <a:r>
              <a:rPr lang="en-US" altLang="ko-KR" dirty="0"/>
              <a:t> </a:t>
            </a:r>
            <a:r>
              <a:rPr lang="ko-KR" altLang="en-US" dirty="0"/>
              <a:t>메시지 만들기</a:t>
            </a:r>
          </a:p>
        </p:txBody>
      </p:sp>
    </p:spTree>
    <p:extLst>
      <p:ext uri="{BB962C8B-B14F-4D97-AF65-F5344CB8AC3E}">
        <p14:creationId xmlns:p14="http://schemas.microsoft.com/office/powerpoint/2010/main" val="41633048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#6: </a:t>
            </a:r>
            <a:r>
              <a:rPr lang="ko-KR" altLang="en-US" dirty="0"/>
              <a:t>게임 마무리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새로운 게임을 시작할 때마다 점수 초기화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적 탱크는 </a:t>
            </a:r>
            <a:r>
              <a:rPr lang="en-US" altLang="ko-KR" dirty="0"/>
              <a:t>1</a:t>
            </a:r>
            <a:r>
              <a:rPr lang="ko-KR" altLang="en-US" dirty="0"/>
              <a:t>초당 </a:t>
            </a:r>
            <a:r>
              <a:rPr lang="en-US" altLang="ko-KR" dirty="0"/>
              <a:t>1%</a:t>
            </a:r>
            <a:r>
              <a:rPr lang="ko-KR" altLang="en-US" dirty="0"/>
              <a:t>씩 최대 속도 상승</a:t>
            </a:r>
            <a:endParaRPr lang="en-US" altLang="ko-KR" dirty="0"/>
          </a:p>
          <a:p>
            <a:pPr lvl="1"/>
            <a:r>
              <a:rPr lang="ko-KR" altLang="en-US" dirty="0"/>
              <a:t>화면에 적 탱크의 현재 속도 표시</a:t>
            </a:r>
            <a:r>
              <a:rPr lang="en-US" altLang="ko-KR" dirty="0"/>
              <a:t>(</a:t>
            </a:r>
            <a:r>
              <a:rPr lang="ko-KR" altLang="en-US" dirty="0"/>
              <a:t>위치는 자유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힌트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agent</a:t>
            </a:r>
          </a:p>
          <a:p>
            <a:pPr lvl="2"/>
            <a:r>
              <a:rPr lang="en-US" altLang="ko-KR" dirty="0"/>
              <a:t>0.01 * </a:t>
            </a:r>
            <a:r>
              <a:rPr lang="en-US" altLang="ko-KR" dirty="0" err="1"/>
              <a:t>Time.deltaTime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포탄이 생성된 후</a:t>
            </a:r>
            <a:r>
              <a:rPr lang="en-US" altLang="ko-KR" dirty="0"/>
              <a:t> 5</a:t>
            </a:r>
            <a:r>
              <a:rPr lang="ko-KR" altLang="en-US" dirty="0"/>
              <a:t>초가 지나면 메모리에서 제거</a:t>
            </a:r>
            <a:endParaRPr lang="en-US" altLang="ko-KR" dirty="0"/>
          </a:p>
          <a:p>
            <a:pPr lvl="1"/>
            <a:r>
              <a:rPr lang="ko-KR" altLang="en-US" dirty="0"/>
              <a:t>반드시 </a:t>
            </a:r>
            <a:r>
              <a:rPr lang="en-US" altLang="ko-KR" dirty="0" err="1"/>
              <a:t>Time.deltaTime</a:t>
            </a:r>
            <a:r>
              <a:rPr lang="ko-KR" altLang="en-US" dirty="0"/>
              <a:t>을 이용한 타이머 기법 사용할 것</a:t>
            </a:r>
            <a:endParaRPr lang="en-US" altLang="ko-KR" dirty="0"/>
          </a:p>
          <a:p>
            <a:pPr lvl="2"/>
            <a:r>
              <a:rPr lang="en-US" altLang="ko-KR" dirty="0"/>
              <a:t>Destroy</a:t>
            </a:r>
            <a:r>
              <a:rPr lang="ko-KR" altLang="en-US" dirty="0"/>
              <a:t> </a:t>
            </a:r>
            <a:r>
              <a:rPr lang="en-US" altLang="ko-KR" dirty="0"/>
              <a:t>(5.0f);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ko-KR" altLang="en-US" dirty="0"/>
              <a:t>쓰지 말 것</a:t>
            </a:r>
            <a:endParaRPr lang="en-US" altLang="ko-KR" dirty="0"/>
          </a:p>
          <a:p>
            <a:pPr lvl="3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20762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#6: </a:t>
            </a:r>
            <a:r>
              <a:rPr lang="ko-KR" altLang="en-US" dirty="0"/>
              <a:t>게임 마무리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점수에 의한 승리</a:t>
            </a:r>
            <a:r>
              <a:rPr lang="en-US" altLang="ko-KR" dirty="0"/>
              <a:t>/</a:t>
            </a:r>
            <a:r>
              <a:rPr lang="ko-KR" altLang="en-US" dirty="0"/>
              <a:t>패배 화면 불러오기</a:t>
            </a:r>
            <a:endParaRPr lang="en-US" altLang="ko-KR" dirty="0"/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점 얻으면 승리 화면</a:t>
            </a:r>
            <a:r>
              <a:rPr lang="en-US" altLang="ko-KR" dirty="0"/>
              <a:t>, 5</a:t>
            </a:r>
            <a:r>
              <a:rPr lang="ko-KR" altLang="en-US" dirty="0"/>
              <a:t>점 잃으면 패배 화면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승리 화면에서 재시작</a:t>
            </a:r>
            <a:endParaRPr lang="en-US" altLang="ko-KR" dirty="0"/>
          </a:p>
          <a:p>
            <a:pPr lvl="1"/>
            <a:r>
              <a:rPr lang="ko-KR" altLang="en-US" dirty="0"/>
              <a:t>아무 키나 누르면 다시 게임 시작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패배 화면 생성</a:t>
            </a:r>
            <a:endParaRPr lang="en-US" altLang="ko-KR" dirty="0"/>
          </a:p>
          <a:p>
            <a:pPr lvl="1"/>
            <a:r>
              <a:rPr lang="ko-KR" altLang="en-US" dirty="0"/>
              <a:t>적당히 패배한 듯한 화면 구성</a:t>
            </a:r>
            <a:endParaRPr lang="en-US" altLang="ko-KR" dirty="0"/>
          </a:p>
          <a:p>
            <a:pPr lvl="1"/>
            <a:r>
              <a:rPr lang="ko-KR" altLang="en-US" dirty="0"/>
              <a:t>아무 키나 누르면 다시 게임 시작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승리한 플레이 영상 캡쳐</a:t>
            </a:r>
          </a:p>
        </p:txBody>
      </p:sp>
    </p:spTree>
    <p:extLst>
      <p:ext uri="{BB962C8B-B14F-4D97-AF65-F5344CB8AC3E}">
        <p14:creationId xmlns:p14="http://schemas.microsoft.com/office/powerpoint/2010/main" val="27680104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#6: </a:t>
            </a:r>
            <a:r>
              <a:rPr lang="ko-KR" altLang="en-US" dirty="0"/>
              <a:t>게임 마무리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제출 파일</a:t>
            </a:r>
            <a:endParaRPr lang="en-US" altLang="ko-KR" dirty="0"/>
          </a:p>
          <a:p>
            <a:pPr lvl="1"/>
            <a:r>
              <a:rPr lang="en-US" altLang="ko-KR" dirty="0"/>
              <a:t>2019.2.6f1</a:t>
            </a:r>
            <a:r>
              <a:rPr lang="ko-KR" altLang="en-US" dirty="0"/>
              <a:t> 버전을 이용할 것</a:t>
            </a:r>
            <a:endParaRPr lang="en-US" altLang="ko-KR" dirty="0"/>
          </a:p>
          <a:p>
            <a:pPr lvl="1"/>
            <a:r>
              <a:rPr lang="ko-KR" altLang="en-US" dirty="0"/>
              <a:t>프로젝트 폴더 전체를 </a:t>
            </a:r>
            <a:r>
              <a:rPr lang="en-US" altLang="ko-KR" dirty="0"/>
              <a:t>zip </a:t>
            </a:r>
            <a:r>
              <a:rPr lang="ko-KR" altLang="en-US" dirty="0"/>
              <a:t>으로 압축</a:t>
            </a:r>
            <a:endParaRPr lang="en-US" altLang="ko-KR" dirty="0"/>
          </a:p>
          <a:p>
            <a:pPr lvl="2"/>
            <a:r>
              <a:rPr lang="ko-KR" altLang="en-US" dirty="0"/>
              <a:t>동영상은 프로젝트 폴더의 루트에 저장</a:t>
            </a:r>
            <a:endParaRPr lang="en-US" altLang="ko-KR" dirty="0"/>
          </a:p>
          <a:p>
            <a:pPr lvl="2"/>
            <a:r>
              <a:rPr lang="en-US" altLang="ko-KR" b="1" dirty="0">
                <a:solidFill>
                  <a:srgbClr val="C00000"/>
                </a:solidFill>
              </a:rPr>
              <a:t>Scene</a:t>
            </a:r>
            <a:r>
              <a:rPr lang="ko-KR" altLang="en-US" b="1" dirty="0">
                <a:solidFill>
                  <a:srgbClr val="C00000"/>
                </a:solidFill>
              </a:rPr>
              <a:t>을 비롯한 모든 파일이 제대로 저장되어 있는 지 꼭 확인할 것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학번</a:t>
            </a:r>
            <a:r>
              <a:rPr lang="en-US" altLang="ko-KR" dirty="0"/>
              <a:t>_06.zip </a:t>
            </a:r>
            <a:r>
              <a:rPr lang="ko-KR" altLang="en-US" dirty="0"/>
              <a:t>으로 파일이름을 만들어 제출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제출기한</a:t>
            </a:r>
            <a:r>
              <a:rPr lang="en-US" altLang="ko-KR" dirty="0"/>
              <a:t>(</a:t>
            </a:r>
            <a:r>
              <a:rPr lang="ko-KR" altLang="en-US" dirty="0"/>
              <a:t>연장</a:t>
            </a:r>
            <a:r>
              <a:rPr lang="en-US" altLang="ko-KR" dirty="0"/>
              <a:t> </a:t>
            </a:r>
            <a:r>
              <a:rPr lang="ko-KR" altLang="en-US" dirty="0"/>
              <a:t>제출 가능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분반</a:t>
            </a:r>
            <a:r>
              <a:rPr lang="en-US" altLang="ko-KR" dirty="0"/>
              <a:t>) 2019/11/24, 23:59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분반</a:t>
            </a:r>
            <a:r>
              <a:rPr lang="en-US" altLang="ko-KR"/>
              <a:t>) 2019/11/25, </a:t>
            </a:r>
            <a:r>
              <a:rPr lang="en-US" altLang="ko-KR" dirty="0"/>
              <a:t>23:59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347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 noChangeAspect="1"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gradFill rotWithShape="1"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irjung/AppData/Roaming/PolarisOffice/ETemp/11156_8184920/fImage5113323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 noChangeAspect="1"/>
          </p:cNvSpPr>
          <p:nvPr/>
        </p:nvSpPr>
        <p:spPr>
          <a:xfrm>
            <a:off x="655320" y="-3810"/>
            <a:ext cx="7748905" cy="6875145"/>
          </a:xfrm>
          <a:custGeom>
            <a:avLst/>
            <a:gdLst>
              <a:gd name="TX0" fmla="*/ 2232159 w 7837717"/>
              <a:gd name="TY0" fmla="*/ 0 h 6858001"/>
              <a:gd name="TX1" fmla="*/ 5605557 w 7837717"/>
              <a:gd name="TY1" fmla="*/ 0 h 6858001"/>
              <a:gd name="TX2" fmla="*/ 5617845 w 7837717"/>
              <a:gd name="TY2" fmla="*/ 5384 h 6858001"/>
              <a:gd name="TX3" fmla="*/ 7837716 w 7837717"/>
              <a:gd name="TY3" fmla="*/ 3429000 h 6858001"/>
              <a:gd name="TX4" fmla="*/ 5617845 w 7837717"/>
              <a:gd name="TY4" fmla="*/ 6852616 h 6858001"/>
              <a:gd name="TX5" fmla="*/ 5605557 w 7837717"/>
              <a:gd name="TY5" fmla="*/ 6858000 h 6858001"/>
              <a:gd name="TX6" fmla="*/ 2232159 w 7837717"/>
              <a:gd name="TY6" fmla="*/ 6858000 h 6858001"/>
              <a:gd name="TX7" fmla="*/ 2219871 w 7837717"/>
              <a:gd name="TY7" fmla="*/ 6852616 h 6858001"/>
              <a:gd name="TX8" fmla="*/ 0 w 7837717"/>
              <a:gd name="TY8" fmla="*/ 3429000 h 6858001"/>
              <a:gd name="TX9" fmla="*/ 2219871 w 7837717"/>
              <a:gd name="TY9" fmla="*/ 5384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7837717" h="6858001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gradFill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airjung/AppData/Roaming/PolarisOffice/ETemp/11156_8184920/fImage196092241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8640" y="2487295"/>
            <a:ext cx="5422265" cy="1884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물체 간 계층구조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Empty </a:t>
            </a:r>
            <a:r>
              <a:rPr lang="ko-KR" altLang="en-US" dirty="0"/>
              <a:t>오브젝트 생성</a:t>
            </a:r>
            <a:endParaRPr lang="en-US" altLang="ko-KR" dirty="0"/>
          </a:p>
          <a:p>
            <a:pPr lvl="1"/>
            <a:r>
              <a:rPr lang="ko-KR" altLang="en-US" dirty="0"/>
              <a:t>이름은 </a:t>
            </a:r>
            <a:r>
              <a:rPr lang="en-US" altLang="ko-KR" dirty="0"/>
              <a:t>‘tank’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1"/>
            <a:r>
              <a:rPr lang="en-US" altLang="ko-KR" dirty="0"/>
              <a:t>Position: (0, 0, 0)</a:t>
            </a:r>
          </a:p>
          <a:p>
            <a:pPr lvl="1"/>
            <a:r>
              <a:rPr lang="en-US" altLang="ko-KR" dirty="0"/>
              <a:t>barrel</a:t>
            </a:r>
            <a:r>
              <a:rPr lang="ko-KR" altLang="en-US" dirty="0"/>
              <a:t>을 </a:t>
            </a:r>
            <a:r>
              <a:rPr lang="en-US" altLang="ko-KR" dirty="0"/>
              <a:t>turret</a:t>
            </a:r>
            <a:r>
              <a:rPr lang="ko-KR" altLang="en-US" dirty="0"/>
              <a:t>의 자식으로</a:t>
            </a:r>
            <a:endParaRPr lang="en-US" altLang="ko-KR" dirty="0"/>
          </a:p>
          <a:p>
            <a:pPr lvl="1"/>
            <a:r>
              <a:rPr lang="en-US" altLang="ko-KR" dirty="0"/>
              <a:t>body</a:t>
            </a:r>
            <a:r>
              <a:rPr lang="ko-KR" altLang="en-US" dirty="0"/>
              <a:t>와 </a:t>
            </a:r>
            <a:r>
              <a:rPr lang="en-US" altLang="ko-KR" dirty="0"/>
              <a:t>turret</a:t>
            </a:r>
            <a:r>
              <a:rPr lang="ko-KR" altLang="en-US" dirty="0"/>
              <a:t>을 </a:t>
            </a:r>
            <a:r>
              <a:rPr lang="en-US" altLang="ko-KR" dirty="0"/>
              <a:t>tank</a:t>
            </a:r>
            <a:r>
              <a:rPr lang="ko-KR" altLang="en-US" dirty="0"/>
              <a:t>의 자식으로</a:t>
            </a:r>
          </a:p>
          <a:p>
            <a:pPr lvl="2"/>
            <a:r>
              <a:rPr lang="en-US" altLang="ko-KR" dirty="0"/>
              <a:t>body </a:t>
            </a:r>
            <a:r>
              <a:rPr lang="ko-KR" altLang="en-US" dirty="0"/>
              <a:t>의 </a:t>
            </a:r>
            <a:r>
              <a:rPr lang="en-US" altLang="ko-KR" dirty="0"/>
              <a:t>Position </a:t>
            </a:r>
            <a:r>
              <a:rPr lang="ko-KR" altLang="en-US" dirty="0"/>
              <a:t>이 </a:t>
            </a:r>
            <a:r>
              <a:rPr lang="en-US" altLang="ko-KR" dirty="0"/>
              <a:t>(0, 0, 0) </a:t>
            </a:r>
            <a:r>
              <a:rPr lang="ko-KR" altLang="en-US" dirty="0"/>
              <a:t>인지 다시 한번 확인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634" r="46850" b="51587"/>
          <a:stretch/>
        </p:blipFill>
        <p:spPr>
          <a:xfrm>
            <a:off x="1043608" y="3933056"/>
            <a:ext cx="6552728" cy="255057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3813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탱크 이동 스크립트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C8AC2B-2787-4BF0-BC3A-CE368CC3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15623"/>
            <a:ext cx="8928992" cy="5073934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91408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포탑</a:t>
            </a:r>
            <a:r>
              <a:rPr lang="en-US" altLang="ko-KR" dirty="0"/>
              <a:t>(Turret) </a:t>
            </a:r>
            <a:r>
              <a:rPr lang="ko-KR" altLang="en-US" dirty="0"/>
              <a:t>회전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48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dirty="0" smtClean="0"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 anchorCtr="0">
        <a:spAutoFit/>
      </a:bodyPr>
      <a:lstStyle>
        <a:defPPr algn="ctr">
          <a:defRPr sz="1200" dirty="0" err="1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rebuchet MS" panose="020B0603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85843</TotalTime>
  <Words>1700</Words>
  <Application>Microsoft Office PowerPoint</Application>
  <PresentationFormat>화면 슬라이드 쇼(4:3)</PresentationFormat>
  <Paragraphs>431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4" baseType="lpstr">
      <vt:lpstr>굴림</vt:lpstr>
      <vt:lpstr>Trebuchet MS</vt:lpstr>
      <vt:lpstr>Wingdings</vt:lpstr>
      <vt:lpstr>Tahoma</vt:lpstr>
      <vt:lpstr>Verdana</vt:lpstr>
      <vt:lpstr>맑은 고딕</vt:lpstr>
      <vt:lpstr>Arial</vt:lpstr>
      <vt:lpstr>Times New Roman</vt:lpstr>
      <vt:lpstr>Office 테마</vt:lpstr>
      <vt:lpstr>미니 탱크슈팅게임</vt:lpstr>
      <vt:lpstr>목차</vt:lpstr>
      <vt:lpstr>기본 공간 구성</vt:lpstr>
      <vt:lpstr>물체 배치</vt:lpstr>
      <vt:lpstr>물체 배치 결과</vt:lpstr>
      <vt:lpstr>탱크 제작 및 이동</vt:lpstr>
      <vt:lpstr>물체 간 계층구조 생성</vt:lpstr>
      <vt:lpstr>탱크 이동 스크립트 작성</vt:lpstr>
      <vt:lpstr>포탑(Turret) 회전</vt:lpstr>
      <vt:lpstr>포탑 회전키 정의</vt:lpstr>
      <vt:lpstr>Input Manager 설정 변경</vt:lpstr>
      <vt:lpstr>포탑 회전 스크립트 작성</vt:lpstr>
      <vt:lpstr>포탄 발사</vt:lpstr>
      <vt:lpstr>포탄 프리팹 생성</vt:lpstr>
      <vt:lpstr>포탄 발사 스크립트 작성</vt:lpstr>
      <vt:lpstr>Spawn Point 설정</vt:lpstr>
      <vt:lpstr>Spawn Point 설정 결과</vt:lpstr>
      <vt:lpstr>Spawn Point 기반 포탄 발사 프로그래밍</vt:lpstr>
      <vt:lpstr>포탄의 궤적 표현</vt:lpstr>
      <vt:lpstr>장애물 처리</vt:lpstr>
      <vt:lpstr>장애물 배치</vt:lpstr>
      <vt:lpstr>충돌의 판정</vt:lpstr>
      <vt:lpstr>트리거(Trigger) 설정</vt:lpstr>
      <vt:lpstr>충돌처리 루틴</vt:lpstr>
      <vt:lpstr>포탄과 장애물의 충돌처리</vt:lpstr>
      <vt:lpstr>장애물의 태그(Tag) 설정</vt:lpstr>
      <vt:lpstr>태그 기반 장애물 제거 프로그래밍</vt:lpstr>
      <vt:lpstr>파티클 다루기</vt:lpstr>
      <vt:lpstr>파티클 폭발</vt:lpstr>
      <vt:lpstr>Particle System 설정 변경</vt:lpstr>
      <vt:lpstr>폭발 효과 Material 생성</vt:lpstr>
      <vt:lpstr>Particle System 마무리</vt:lpstr>
      <vt:lpstr>Particle System 최종 결과</vt:lpstr>
      <vt:lpstr>폭발 효과 프로그래밍</vt:lpstr>
      <vt:lpstr>특정 동작의 카메라 추가</vt:lpstr>
      <vt:lpstr>적군의 등장</vt:lpstr>
      <vt:lpstr>적군 탱크 만들기</vt:lpstr>
      <vt:lpstr>적군 탱크 생성 결과</vt:lpstr>
      <vt:lpstr>적군의 아군 주시</vt:lpstr>
      <vt:lpstr>적군의 발포</vt:lpstr>
      <vt:lpstr>Global vs. Local 좌표계</vt:lpstr>
      <vt:lpstr>탐지 정보 분석</vt:lpstr>
      <vt:lpstr>디버깅 정보 출력</vt:lpstr>
      <vt:lpstr>적군 사격 속도 제한</vt:lpstr>
      <vt:lpstr>적군 탱크 움직이기</vt:lpstr>
      <vt:lpstr>적군 탱크와 포격전</vt:lpstr>
      <vt:lpstr>적군 탱크의 추적 움직임</vt:lpstr>
      <vt:lpstr>NavMesh 구체적인 설정들</vt:lpstr>
      <vt:lpstr>NavMesh 마무리</vt:lpstr>
      <vt:lpstr>NavMesh 설정된 모습</vt:lpstr>
      <vt:lpstr>Enemy에 경로 탐색 준비</vt:lpstr>
      <vt:lpstr>Enemy 움직임 코드 수정</vt:lpstr>
      <vt:lpstr>난이도 조절</vt:lpstr>
      <vt:lpstr>기타등등</vt:lpstr>
      <vt:lpstr>점수를 처리하는 스크립트 생성</vt:lpstr>
      <vt:lpstr>점수 계산</vt:lpstr>
      <vt:lpstr>static 변수의 이점</vt:lpstr>
      <vt:lpstr>자동으로 항상 수행되는 유니티 함수들</vt:lpstr>
      <vt:lpstr>승리 화면 만들기</vt:lpstr>
      <vt:lpstr>승리 화면 예제</vt:lpstr>
      <vt:lpstr>승리 메시지 만들기</vt:lpstr>
      <vt:lpstr>과제 #6: 게임 마무리</vt:lpstr>
      <vt:lpstr>과제 #6: 게임 마무리</vt:lpstr>
      <vt:lpstr>과제 #6: 게임 마무리</vt:lpstr>
      <vt:lpstr>PowerPoint 프레젠테이션</vt:lpstr>
    </vt:vector>
  </TitlesOfParts>
  <Company>KUCG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Lee kabsung</cp:lastModifiedBy>
  <cp:revision>3643</cp:revision>
  <cp:lastPrinted>2015-07-22T04:24:45Z</cp:lastPrinted>
  <dcterms:created xsi:type="dcterms:W3CDTF">2009-01-13T03:03:42Z</dcterms:created>
  <dcterms:modified xsi:type="dcterms:W3CDTF">2019-11-14T00:50:24Z</dcterms:modified>
</cp:coreProperties>
</file>